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34"/>
  </p:notesMasterIdLst>
  <p:handoutMasterIdLst>
    <p:handoutMasterId r:id="rId35"/>
  </p:handoutMasterIdLst>
  <p:sldIdLst>
    <p:sldId id="296" r:id="rId2"/>
    <p:sldId id="288" r:id="rId3"/>
    <p:sldId id="289" r:id="rId4"/>
    <p:sldId id="290" r:id="rId5"/>
    <p:sldId id="291" r:id="rId6"/>
    <p:sldId id="292" r:id="rId7"/>
    <p:sldId id="293" r:id="rId8"/>
    <p:sldId id="294" r:id="rId9"/>
    <p:sldId id="295" r:id="rId10"/>
    <p:sldId id="259" r:id="rId11"/>
    <p:sldId id="285" r:id="rId12"/>
    <p:sldId id="265" r:id="rId13"/>
    <p:sldId id="286" r:id="rId14"/>
    <p:sldId id="272" r:id="rId15"/>
    <p:sldId id="287" r:id="rId16"/>
    <p:sldId id="273" r:id="rId17"/>
    <p:sldId id="274" r:id="rId18"/>
    <p:sldId id="266" r:id="rId19"/>
    <p:sldId id="267" r:id="rId20"/>
    <p:sldId id="297" r:id="rId21"/>
    <p:sldId id="269" r:id="rId22"/>
    <p:sldId id="284" r:id="rId23"/>
    <p:sldId id="275" r:id="rId24"/>
    <p:sldId id="276" r:id="rId25"/>
    <p:sldId id="270" r:id="rId26"/>
    <p:sldId id="278" r:id="rId27"/>
    <p:sldId id="261" r:id="rId28"/>
    <p:sldId id="279" r:id="rId29"/>
    <p:sldId id="281" r:id="rId30"/>
    <p:sldId id="262" r:id="rId31"/>
    <p:sldId id="282" r:id="rId32"/>
    <p:sldId id="283" r:id="rId33"/>
  </p:sldIdLst>
  <p:sldSz cx="9144000" cy="6858000" type="screen4x3"/>
  <p:notesSz cx="6858000" cy="9144000"/>
  <p:defaultTextStyle>
    <a:defPPr>
      <a:defRPr lang="en-US"/>
    </a:defPPr>
    <a:lvl1pPr algn="l" rtl="0" eaLnBrk="0" fontAlgn="base" hangingPunct="0">
      <a:spcBef>
        <a:spcPct val="0"/>
      </a:spcBef>
      <a:spcAft>
        <a:spcPct val="0"/>
      </a:spcAft>
      <a:defRPr kumimoji="1" sz="2400" kern="1200">
        <a:solidFill>
          <a:schemeClr val="tx1"/>
        </a:solidFill>
        <a:latin typeface="Arial" charset="0"/>
        <a:ea typeface="+mn-ea"/>
        <a:cs typeface="+mn-cs"/>
      </a:defRPr>
    </a:lvl1pPr>
    <a:lvl2pPr marL="457200" algn="l" rtl="0" eaLnBrk="0" fontAlgn="base" hangingPunct="0">
      <a:spcBef>
        <a:spcPct val="0"/>
      </a:spcBef>
      <a:spcAft>
        <a:spcPct val="0"/>
      </a:spcAft>
      <a:defRPr kumimoji="1" sz="2400" kern="1200">
        <a:solidFill>
          <a:schemeClr val="tx1"/>
        </a:solidFill>
        <a:latin typeface="Arial" charset="0"/>
        <a:ea typeface="+mn-ea"/>
        <a:cs typeface="+mn-cs"/>
      </a:defRPr>
    </a:lvl2pPr>
    <a:lvl3pPr marL="914400" algn="l" rtl="0" eaLnBrk="0" fontAlgn="base" hangingPunct="0">
      <a:spcBef>
        <a:spcPct val="0"/>
      </a:spcBef>
      <a:spcAft>
        <a:spcPct val="0"/>
      </a:spcAft>
      <a:defRPr kumimoji="1" sz="2400" kern="1200">
        <a:solidFill>
          <a:schemeClr val="tx1"/>
        </a:solidFill>
        <a:latin typeface="Arial" charset="0"/>
        <a:ea typeface="+mn-ea"/>
        <a:cs typeface="+mn-cs"/>
      </a:defRPr>
    </a:lvl3pPr>
    <a:lvl4pPr marL="1371600" algn="l" rtl="0" eaLnBrk="0" fontAlgn="base" hangingPunct="0">
      <a:spcBef>
        <a:spcPct val="0"/>
      </a:spcBef>
      <a:spcAft>
        <a:spcPct val="0"/>
      </a:spcAft>
      <a:defRPr kumimoji="1" sz="2400" kern="1200">
        <a:solidFill>
          <a:schemeClr val="tx1"/>
        </a:solidFill>
        <a:latin typeface="Arial" charset="0"/>
        <a:ea typeface="+mn-ea"/>
        <a:cs typeface="+mn-cs"/>
      </a:defRPr>
    </a:lvl4pPr>
    <a:lvl5pPr marL="1828800" algn="l" rtl="0" eaLnBrk="0" fontAlgn="base" hangingPunct="0">
      <a:spcBef>
        <a:spcPct val="0"/>
      </a:spcBef>
      <a:spcAft>
        <a:spcPct val="0"/>
      </a:spcAft>
      <a:defRPr kumimoji="1" sz="2400" kern="1200">
        <a:solidFill>
          <a:schemeClr val="tx1"/>
        </a:solidFill>
        <a:latin typeface="Arial" charset="0"/>
        <a:ea typeface="+mn-ea"/>
        <a:cs typeface="+mn-cs"/>
      </a:defRPr>
    </a:lvl5pPr>
    <a:lvl6pPr marL="2286000" algn="l" defTabSz="914400" rtl="0" eaLnBrk="1" latinLnBrk="0" hangingPunct="1">
      <a:defRPr kumimoji="1" sz="2400" kern="1200">
        <a:solidFill>
          <a:schemeClr val="tx1"/>
        </a:solidFill>
        <a:latin typeface="Arial" charset="0"/>
        <a:ea typeface="+mn-ea"/>
        <a:cs typeface="+mn-cs"/>
      </a:defRPr>
    </a:lvl6pPr>
    <a:lvl7pPr marL="2743200" algn="l" defTabSz="914400" rtl="0" eaLnBrk="1" latinLnBrk="0" hangingPunct="1">
      <a:defRPr kumimoji="1" sz="2400" kern="1200">
        <a:solidFill>
          <a:schemeClr val="tx1"/>
        </a:solidFill>
        <a:latin typeface="Arial" charset="0"/>
        <a:ea typeface="+mn-ea"/>
        <a:cs typeface="+mn-cs"/>
      </a:defRPr>
    </a:lvl7pPr>
    <a:lvl8pPr marL="3200400" algn="l" defTabSz="914400" rtl="0" eaLnBrk="1" latinLnBrk="0" hangingPunct="1">
      <a:defRPr kumimoji="1" sz="2400" kern="1200">
        <a:solidFill>
          <a:schemeClr val="tx1"/>
        </a:solidFill>
        <a:latin typeface="Arial" charset="0"/>
        <a:ea typeface="+mn-ea"/>
        <a:cs typeface="+mn-cs"/>
      </a:defRPr>
    </a:lvl8pPr>
    <a:lvl9pPr marL="3657600" algn="l" defTabSz="914400" rtl="0" eaLnBrk="1" latinLnBrk="0" hangingPunct="1">
      <a:defRPr kumimoji="1"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folHlink"/>
    </p:penClr>
  </p:showPr>
  <p:clrMru>
    <a:srgbClr val="3399FF"/>
    <a:srgbClr val="000000"/>
    <a:srgbClr val="969696"/>
    <a:srgbClr val="003399"/>
    <a:srgbClr val="336699"/>
    <a:srgbClr val="008080"/>
    <a:srgbClr val="009999"/>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250"/>
    </p:cViewPr>
  </p:sorterViewPr>
  <p:notesViewPr>
    <p:cSldViewPr>
      <p:cViewPr>
        <p:scale>
          <a:sx n="75" d="100"/>
          <a:sy n="75" d="100"/>
        </p:scale>
        <p:origin x="-960" y="-6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200">
                <a:latin typeface="Times New Roman" charset="0"/>
              </a:defRPr>
            </a:lvl1pPr>
          </a:lstStyle>
          <a:p>
            <a:r>
              <a:rPr lang="en-US" altLang="en-US"/>
              <a:t>Lisa Cravens-Brown, M.A.</a:t>
            </a:r>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200">
                <a:latin typeface="Times New Roman" charset="0"/>
              </a:defRPr>
            </a:lvl1pPr>
          </a:lstStyle>
          <a:p>
            <a:fld id="{D1580E23-2F08-48CB-99ED-24493ABA71F8}" type="datetime1">
              <a:rPr lang="en-US" altLang="en-US"/>
              <a:pPr/>
              <a:t>3/16/2010</a:t>
            </a:fld>
            <a:endParaRPr lang="en-US" altLang="en-US"/>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200">
                <a:latin typeface="Times New Roman" charset="0"/>
              </a:defRPr>
            </a:lvl1pPr>
          </a:lstStyle>
          <a:p>
            <a:r>
              <a:rPr lang="en-US" altLang="en-US"/>
              <a:t>Dissociative Disorders &amp; Schizophrenia</a:t>
            </a:r>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200">
                <a:latin typeface="Times New Roman" charset="0"/>
              </a:defRPr>
            </a:lvl1pPr>
          </a:lstStyle>
          <a:p>
            <a:fld id="{73E16F15-42CE-4441-8F34-B21396514C93}"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200">
                <a:latin typeface="Times New Roman" charset="0"/>
              </a:defRPr>
            </a:lvl1pPr>
          </a:lstStyle>
          <a:p>
            <a:endParaRPr lang="en-US" altLang="en-US"/>
          </a:p>
        </p:txBody>
      </p:sp>
      <p:sp>
        <p:nvSpPr>
          <p:cNvPr id="2057" name="Rectangle 9"/>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Second level</a:t>
            </a:r>
          </a:p>
          <a:p>
            <a:pPr lvl="0"/>
            <a:r>
              <a:rPr lang="en-US" altLang="en-US" smtClean="0"/>
              <a:t>Third level</a:t>
            </a:r>
          </a:p>
          <a:p>
            <a:pPr lvl="0"/>
            <a:r>
              <a:rPr lang="en-US" altLang="en-US" smtClean="0"/>
              <a:t>Fourth level</a:t>
            </a:r>
          </a:p>
          <a:p>
            <a:pPr lvl="0"/>
            <a:r>
              <a:rPr lang="en-US" altLang="en-US" smtClean="0"/>
              <a:t>Fifth level</a:t>
            </a:r>
          </a:p>
        </p:txBody>
      </p:sp>
      <p:sp>
        <p:nvSpPr>
          <p:cNvPr id="2059" name="Rectangle 11"/>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200">
                <a:latin typeface="Times New Roman" charset="0"/>
              </a:defRPr>
            </a:lvl1pPr>
          </a:lstStyle>
          <a:p>
            <a:fld id="{CFC47A5B-CCA2-4CDC-88A8-362E7E734792}" type="datetime1">
              <a:rPr lang="en-US" altLang="en-US"/>
              <a:pPr/>
              <a:t>3/16/2010</a:t>
            </a:fld>
            <a:endParaRPr lang="en-US" altLang="en-US"/>
          </a:p>
        </p:txBody>
      </p:sp>
      <p:sp>
        <p:nvSpPr>
          <p:cNvPr id="2060" name="Rectangle 12"/>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200">
                <a:latin typeface="Times New Roman" charset="0"/>
              </a:defRPr>
            </a:lvl1pPr>
          </a:lstStyle>
          <a:p>
            <a:endParaRPr lang="en-US" altLang="en-US"/>
          </a:p>
        </p:txBody>
      </p:sp>
      <p:sp>
        <p:nvSpPr>
          <p:cNvPr id="2061" name="Rectangle 13"/>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200">
                <a:latin typeface="Times New Roman" charset="0"/>
              </a:defRPr>
            </a:lvl1pPr>
          </a:lstStyle>
          <a:p>
            <a:fld id="{BE142F19-5E2A-4653-8F20-ED11726B4CA3}"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63CE27BD-21C7-4222-A29C-E96AFDBD8DC4}"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353239B5-54E5-4615-96CC-66ED9CDAE2D0}" type="slidenum">
              <a:rPr lang="en-US" altLang="en-US"/>
              <a:pPr/>
              <a:t>1</a:t>
            </a:fld>
            <a:endParaRPr lang="en-US" altLang="en-US"/>
          </a:p>
        </p:txBody>
      </p:sp>
      <p:sp>
        <p:nvSpPr>
          <p:cNvPr id="152578" name="Rectangle 2"/>
          <p:cNvSpPr>
            <a:spLocks noChangeArrowheads="1"/>
          </p:cNvSpPr>
          <p:nvPr>
            <p:ph type="sldImg"/>
          </p:nvPr>
        </p:nvSpPr>
        <p:spPr>
          <a:ln/>
        </p:spPr>
      </p:sp>
      <p:sp>
        <p:nvSpPr>
          <p:cNvPr id="152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C9A9F88B-0DE6-421A-8F3D-250DFF6C1A0B}"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3B2C77E9-D287-407F-8C09-17BBB6C4FF67}" type="slidenum">
              <a:rPr lang="en-US" altLang="en-US"/>
              <a:pPr/>
              <a:t>10</a:t>
            </a:fld>
            <a:endParaRPr lang="en-US" altLang="en-US"/>
          </a:p>
        </p:txBody>
      </p:sp>
      <p:sp>
        <p:nvSpPr>
          <p:cNvPr id="65538" name="Rectangle 2"/>
          <p:cNvSpPr>
            <a:spLocks noChangeArrowheads="1"/>
          </p:cNvSpPr>
          <p:nvPr>
            <p:ph type="sldImg"/>
          </p:nvPr>
        </p:nvSpPr>
        <p:spPr>
          <a:ln/>
        </p:spPr>
      </p:sp>
      <p:sp>
        <p:nvSpPr>
          <p:cNvPr id="65539" name="Rectangle 3"/>
          <p:cNvSpPr>
            <a:spLocks noGrp="1" noChangeArrowheads="1"/>
          </p:cNvSpPr>
          <p:nvPr>
            <p:ph type="body" idx="1"/>
          </p:nvPr>
        </p:nvSpPr>
        <p:spPr/>
        <p:txBody>
          <a:bodyPr/>
          <a:lstStyle/>
          <a:p>
            <a:endParaRPr lang="en-US" altLang="en-US"/>
          </a:p>
          <a:p>
            <a:r>
              <a:rPr lang="en-US" altLang="en-US"/>
              <a:t>Keywords: definition of dissociation</a:t>
            </a:r>
          </a:p>
          <a:p>
            <a:endParaRPr lang="en-US" altLang="en-US"/>
          </a:p>
          <a:p>
            <a:r>
              <a:rPr lang="en-US" altLang="en-US"/>
              <a:t>Some psychologists use the term repression for dissociative amnesia</a:t>
            </a:r>
          </a:p>
          <a:p>
            <a:endParaRPr lang="en-US" altLang="en-US"/>
          </a:p>
          <a:p>
            <a:r>
              <a:rPr lang="en-US" altLang="en-US"/>
              <a:t>A problem is that we need to distinguish between normal forgetting and the extreme case of dissociative amnesia.   Just because you can’t remember something from your past very well doesn’t mean you are dissociating.</a:t>
            </a:r>
          </a:p>
          <a:p>
            <a:endParaRPr lang="en-US" altLang="en-US"/>
          </a:p>
          <a:p>
            <a:r>
              <a:rPr lang="en-US" altLang="en-US"/>
              <a:t>Amnesia can also be caused by a head injury or by drugs.  This isn’t considered dissociative amnesia</a:t>
            </a:r>
          </a:p>
          <a:p>
            <a:r>
              <a:rPr lang="en-US" altLang="en-US"/>
              <a:t>How can we tell other kinds of forgetting from dissociation?</a:t>
            </a:r>
          </a:p>
          <a:p>
            <a:r>
              <a:rPr lang="en-US" altLang="en-US"/>
              <a:t>Sudden onset, related to emotional trauma</a:t>
            </a:r>
          </a:p>
          <a:p>
            <a:r>
              <a:rPr lang="en-US" altLang="en-US"/>
              <a:t>absence of  brain injury, drugs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A9525B1D-5B03-4E60-8A4C-5ED236F495A7}"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FBBFB848-4A19-4BA6-8B57-7C1CC182B20E}" type="slidenum">
              <a:rPr lang="en-US" altLang="en-US"/>
              <a:pPr/>
              <a:t>11</a:t>
            </a:fld>
            <a:endParaRPr lang="en-US" altLang="en-US"/>
          </a:p>
        </p:txBody>
      </p:sp>
      <p:sp>
        <p:nvSpPr>
          <p:cNvPr id="126978" name="Rectangle 2"/>
          <p:cNvSpPr>
            <a:spLocks noChangeArrowheads="1"/>
          </p:cNvSpPr>
          <p:nvPr>
            <p:ph type="sldImg"/>
          </p:nvPr>
        </p:nvSpPr>
        <p:spPr>
          <a:ln/>
        </p:spPr>
      </p:sp>
      <p:sp>
        <p:nvSpPr>
          <p:cNvPr id="126979" name="Rectangle 3"/>
          <p:cNvSpPr>
            <a:spLocks noGrp="1" noChangeArrowheads="1"/>
          </p:cNvSpPr>
          <p:nvPr>
            <p:ph type="body" idx="1"/>
          </p:nvPr>
        </p:nvSpPr>
        <p:spPr/>
        <p:txBody>
          <a:bodyPr/>
          <a:lstStyle/>
          <a:p>
            <a:r>
              <a:rPr lang="en-US" altLang="en-US"/>
              <a:t>Keywords: dissociative amnesia example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BF62C99C-A3A3-4ACE-B7DA-AB498DF81F9A}"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FFC6005F-079C-46C7-9620-07DF83B36587}" type="slidenum">
              <a:rPr lang="en-US" altLang="en-US"/>
              <a:pPr/>
              <a:t>12</a:t>
            </a:fld>
            <a:endParaRPr lang="en-US" altLang="en-US"/>
          </a:p>
        </p:txBody>
      </p:sp>
      <p:sp>
        <p:nvSpPr>
          <p:cNvPr id="66562" name="Rectangle 2"/>
          <p:cNvSpPr>
            <a:spLocks noChangeArrowheads="1"/>
          </p:cNvSpPr>
          <p:nvPr>
            <p:ph type="sldImg"/>
          </p:nvPr>
        </p:nvSpPr>
        <p:spPr>
          <a:ln/>
        </p:spPr>
      </p:sp>
      <p:sp>
        <p:nvSpPr>
          <p:cNvPr id="66563" name="Rectangle 3"/>
          <p:cNvSpPr>
            <a:spLocks noGrp="1" noChangeArrowheads="1"/>
          </p:cNvSpPr>
          <p:nvPr>
            <p:ph type="body" idx="1"/>
          </p:nvPr>
        </p:nvSpPr>
        <p:spPr/>
        <p:txBody>
          <a:bodyPr/>
          <a:lstStyle/>
          <a:p>
            <a:r>
              <a:rPr lang="en-US" altLang="en-US"/>
              <a:t>Keywords: dissociative amnesia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3097934-C13C-4DC8-940F-07AC2F5AF009}"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AE42FF33-74A5-4494-9A4C-29BA3C9F2FB5}" type="slidenum">
              <a:rPr lang="en-US" altLang="en-US"/>
              <a:pPr/>
              <a:t>13</a:t>
            </a:fld>
            <a:endParaRPr lang="en-US" altLang="en-US"/>
          </a:p>
        </p:txBody>
      </p:sp>
      <p:sp>
        <p:nvSpPr>
          <p:cNvPr id="128002" name="Rectangle 2"/>
          <p:cNvSpPr>
            <a:spLocks noChangeArrowheads="1"/>
          </p:cNvSpPr>
          <p:nvPr>
            <p:ph type="sldImg"/>
          </p:nvPr>
        </p:nvSpPr>
        <p:spPr>
          <a:ln/>
        </p:spPr>
      </p:sp>
      <p:sp>
        <p:nvSpPr>
          <p:cNvPr id="128003" name="Rectangle 3"/>
          <p:cNvSpPr>
            <a:spLocks noGrp="1" noChangeArrowheads="1"/>
          </p:cNvSpPr>
          <p:nvPr>
            <p:ph type="body" idx="1"/>
          </p:nvPr>
        </p:nvSpPr>
        <p:spPr/>
        <p:txBody>
          <a:bodyPr/>
          <a:lstStyle/>
          <a:p>
            <a:r>
              <a:rPr lang="en-US" altLang="en-US"/>
              <a:t>keywords: dissociative fugue example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F673373-2509-4D23-95CF-E2F3483BC2A8}"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2244047C-EB06-457E-ADAA-ECA78CCD0A54}" type="slidenum">
              <a:rPr lang="en-US" altLang="en-US"/>
              <a:pPr/>
              <a:t>14</a:t>
            </a:fld>
            <a:endParaRPr lang="en-US" altLang="en-US"/>
          </a:p>
        </p:txBody>
      </p:sp>
      <p:sp>
        <p:nvSpPr>
          <p:cNvPr id="82946" name="Rectangle 2"/>
          <p:cNvSpPr>
            <a:spLocks noChangeArrowheads="1"/>
          </p:cNvSpPr>
          <p:nvPr>
            <p:ph type="sldImg"/>
          </p:nvPr>
        </p:nvSpPr>
        <p:spPr>
          <a:ln/>
        </p:spPr>
      </p:sp>
      <p:sp>
        <p:nvSpPr>
          <p:cNvPr id="82947" name="Rectangle 3"/>
          <p:cNvSpPr>
            <a:spLocks noGrp="1" noChangeArrowheads="1"/>
          </p:cNvSpPr>
          <p:nvPr>
            <p:ph type="body" idx="1"/>
          </p:nvPr>
        </p:nvSpPr>
        <p:spPr/>
        <p:txBody>
          <a:bodyPr/>
          <a:lstStyle/>
          <a:p>
            <a:r>
              <a:rPr lang="en-US" altLang="en-US"/>
              <a:t>keywords: dissociative fugue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B90FD2A4-06C2-4FC2-9F1F-C7D779AE4BB6}"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69FE9962-38EA-4195-B435-364E362AE3B4}" type="slidenum">
              <a:rPr lang="en-US" altLang="en-US"/>
              <a:pPr/>
              <a:t>15</a:t>
            </a:fld>
            <a:endParaRPr lang="en-US" altLang="en-US"/>
          </a:p>
        </p:txBody>
      </p:sp>
      <p:sp>
        <p:nvSpPr>
          <p:cNvPr id="129026" name="Rectangle 2"/>
          <p:cNvSpPr>
            <a:spLocks noChangeArrowheads="1"/>
          </p:cNvSpPr>
          <p:nvPr>
            <p:ph type="sldImg"/>
          </p:nvPr>
        </p:nvSpPr>
        <p:spPr>
          <a:ln/>
        </p:spPr>
      </p:sp>
      <p:sp>
        <p:nvSpPr>
          <p:cNvPr id="129027" name="Rectangle 3"/>
          <p:cNvSpPr>
            <a:spLocks noGrp="1" noChangeArrowheads="1"/>
          </p:cNvSpPr>
          <p:nvPr>
            <p:ph type="body" idx="1"/>
          </p:nvPr>
        </p:nvSpPr>
        <p:spPr/>
        <p:txBody>
          <a:bodyPr/>
          <a:lstStyle/>
          <a:p>
            <a:r>
              <a:rPr lang="en-US" altLang="en-US"/>
              <a:t>keywords: dissociative identity disorder example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F1D3360-DBB3-4D41-ADEB-34B241A23AAB}"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420E4183-195F-47E2-B29B-E24DB80D3BCF}" type="slidenum">
              <a:rPr lang="en-US" altLang="en-US"/>
              <a:pPr/>
              <a:t>16</a:t>
            </a:fld>
            <a:endParaRPr lang="en-US" altLang="en-US"/>
          </a:p>
        </p:txBody>
      </p:sp>
      <p:sp>
        <p:nvSpPr>
          <p:cNvPr id="78850" name="Rectangle 2"/>
          <p:cNvSpPr>
            <a:spLocks noChangeArrowheads="1"/>
          </p:cNvSpPr>
          <p:nvPr>
            <p:ph type="sldImg"/>
          </p:nvPr>
        </p:nvSpPr>
        <p:spPr>
          <a:ln/>
        </p:spPr>
      </p:sp>
      <p:sp>
        <p:nvSpPr>
          <p:cNvPr id="78851" name="Rectangle 3"/>
          <p:cNvSpPr>
            <a:spLocks noGrp="1" noChangeArrowheads="1"/>
          </p:cNvSpPr>
          <p:nvPr>
            <p:ph type="body" idx="1"/>
          </p:nvPr>
        </p:nvSpPr>
        <p:spPr/>
        <p:txBody>
          <a:bodyPr/>
          <a:lstStyle/>
          <a:p>
            <a:r>
              <a:rPr lang="en-US" altLang="en-US"/>
              <a:t>keywords: dissociative identity disorder, symptoms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DB4C6850-BA9B-453E-BF0E-5866E1BFF9DF}"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FF2F8107-9172-4B15-9FAA-69C91FCB49ED}" type="slidenum">
              <a:rPr lang="en-US" altLang="en-US"/>
              <a:pPr/>
              <a:t>17</a:t>
            </a:fld>
            <a:endParaRPr lang="en-US" altLang="en-US"/>
          </a:p>
        </p:txBody>
      </p:sp>
      <p:sp>
        <p:nvSpPr>
          <p:cNvPr id="77826" name="Rectangle 2"/>
          <p:cNvSpPr>
            <a:spLocks noChangeArrowheads="1"/>
          </p:cNvSpPr>
          <p:nvPr>
            <p:ph type="sldImg"/>
          </p:nvPr>
        </p:nvSpPr>
        <p:spPr>
          <a:ln/>
        </p:spPr>
      </p:sp>
      <p:sp>
        <p:nvSpPr>
          <p:cNvPr id="77827" name="Rectangle 3"/>
          <p:cNvSpPr>
            <a:spLocks noGrp="1" noChangeArrowheads="1"/>
          </p:cNvSpPr>
          <p:nvPr>
            <p:ph type="body" idx="1"/>
          </p:nvPr>
        </p:nvSpPr>
        <p:spPr/>
        <p:txBody>
          <a:bodyPr/>
          <a:lstStyle/>
          <a:p>
            <a:r>
              <a:rPr lang="en-US" altLang="en-US"/>
              <a:t>keywords: dissociative identity disorder, characteristics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A179211B-DC39-4F1B-A10B-7170002B46F8}"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9D70FCE5-BA16-4C98-B740-EC6E04010A42}" type="slidenum">
              <a:rPr lang="en-US" altLang="en-US"/>
              <a:pPr/>
              <a:t>18</a:t>
            </a:fld>
            <a:endParaRPr lang="en-US" altLang="en-US"/>
          </a:p>
        </p:txBody>
      </p:sp>
      <p:sp>
        <p:nvSpPr>
          <p:cNvPr id="75778" name="Rectangle 2"/>
          <p:cNvSpPr>
            <a:spLocks noChangeArrowheads="1"/>
          </p:cNvSpPr>
          <p:nvPr>
            <p:ph type="sldImg"/>
          </p:nvPr>
        </p:nvSpPr>
        <p:spPr>
          <a:ln/>
        </p:spPr>
      </p:sp>
      <p:sp>
        <p:nvSpPr>
          <p:cNvPr id="75779" name="Rectangle 3"/>
          <p:cNvSpPr>
            <a:spLocks noGrp="1" noChangeArrowheads="1"/>
          </p:cNvSpPr>
          <p:nvPr>
            <p:ph type="body" idx="1"/>
          </p:nvPr>
        </p:nvSpPr>
        <p:spPr/>
        <p:txBody>
          <a:bodyPr/>
          <a:lstStyle/>
          <a:p>
            <a:r>
              <a:rPr lang="en-US" altLang="en-US"/>
              <a:t>keywords: causal thories of dissociative disorders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B397300-ABF0-44F3-961D-0C2275C3C272}"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B05C0AF3-AB8A-4844-BD41-5634EEBED7CE}" type="slidenum">
              <a:rPr lang="en-US" altLang="en-US"/>
              <a:pPr/>
              <a:t>19</a:t>
            </a:fld>
            <a:endParaRPr lang="en-US" altLang="en-US"/>
          </a:p>
        </p:txBody>
      </p:sp>
      <p:sp>
        <p:nvSpPr>
          <p:cNvPr id="76802" name="Rectangle 2"/>
          <p:cNvSpPr>
            <a:spLocks noChangeArrowheads="1"/>
          </p:cNvSpPr>
          <p:nvPr>
            <p:ph type="sldImg"/>
          </p:nvPr>
        </p:nvSpPr>
        <p:spPr>
          <a:ln/>
        </p:spPr>
      </p:sp>
      <p:sp>
        <p:nvSpPr>
          <p:cNvPr id="76803" name="Rectangle 3"/>
          <p:cNvSpPr>
            <a:spLocks noGrp="1" noChangeArrowheads="1"/>
          </p:cNvSpPr>
          <p:nvPr>
            <p:ph type="body" idx="1"/>
          </p:nvPr>
        </p:nvSpPr>
        <p:spPr/>
        <p:txBody>
          <a:bodyPr/>
          <a:lstStyle/>
          <a:p>
            <a:r>
              <a:rPr lang="en-US" altLang="en-US"/>
              <a:t>keywords: dissociative identity disorder, controversy over</a:t>
            </a:r>
          </a:p>
          <a:p>
            <a:endParaRPr lang="en-US" altLang="en-US"/>
          </a:p>
          <a:p>
            <a:r>
              <a:rPr lang="en-US" altLang="en-US"/>
              <a:t>Spanos asked college students  to pretend they were acused murderers being examined by a psychiatrist.  When given hypnotic therapy the students often expressed a second personality which claimed to be the murderer.</a:t>
            </a:r>
          </a:p>
          <a:p>
            <a:endParaRPr lang="en-US" altLang="en-US"/>
          </a:p>
          <a:p>
            <a:r>
              <a:rPr lang="en-US" altLang="en-US"/>
              <a:t>This raises the question of whether DID might arise in some cases as a strategy or ploy by the patient, not just to avoid prosecution for crimes but perhaps to avoid other negative situations.</a:t>
            </a:r>
          </a:p>
          <a:p>
            <a:r>
              <a:rPr lang="en-US" altLang="en-US"/>
              <a:t>It is not suggested that all DID cases arise in this way, but perhaps the large increase in diagnosis can be accounted for in this way.</a:t>
            </a:r>
          </a:p>
          <a:p>
            <a:r>
              <a:rPr lang="en-US" altLang="en-US"/>
              <a:t>The increase in incidence in the 1980s was preceded by heightened awareness of the  the stories of  THE THREE FACES OF EVE and SYBIL which became known in the 1960’s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FA9732B6-B143-4914-A0D3-22F1DD5E70A8}"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615E3038-7DEC-48B0-A8A8-41D57F925C3B}" type="slidenum">
              <a:rPr lang="en-US" altLang="en-US"/>
              <a:pPr/>
              <a:t>2</a:t>
            </a:fld>
            <a:endParaRPr lang="en-US" altLang="en-US"/>
          </a:p>
        </p:txBody>
      </p:sp>
      <p:sp>
        <p:nvSpPr>
          <p:cNvPr id="153602" name="Rectangle 2"/>
          <p:cNvSpPr>
            <a:spLocks noChangeArrowheads="1"/>
          </p:cNvSpPr>
          <p:nvPr>
            <p:ph type="sldImg"/>
          </p:nvPr>
        </p:nvSpPr>
        <p:spPr>
          <a:ln/>
        </p:spPr>
      </p:sp>
      <p:sp>
        <p:nvSpPr>
          <p:cNvPr id="153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D205E53-1E06-439C-8C14-AC5E3E9D9EAB}"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7A7DE18F-CC78-4B2B-A640-D70EA204C8A0}" type="slidenum">
              <a:rPr lang="en-US" altLang="en-US"/>
              <a:pPr/>
              <a:t>20</a:t>
            </a:fld>
            <a:endParaRPr lang="en-US" altLang="en-US"/>
          </a:p>
        </p:txBody>
      </p:sp>
      <p:sp>
        <p:nvSpPr>
          <p:cNvPr id="161794" name="Rectangle 2"/>
          <p:cNvSpPr>
            <a:spLocks noChangeArrowheads="1"/>
          </p:cNvSpPr>
          <p:nvPr>
            <p:ph type="sldImg"/>
          </p:nvPr>
        </p:nvSpPr>
        <p:spPr>
          <a:ln/>
        </p:spPr>
      </p:sp>
      <p:sp>
        <p:nvSpPr>
          <p:cNvPr id="161795" name="Rectangle 3"/>
          <p:cNvSpPr>
            <a:spLocks noGrp="1" noChangeArrowheads="1"/>
          </p:cNvSpPr>
          <p:nvPr>
            <p:ph type="body" idx="1"/>
          </p:nvPr>
        </p:nvSpPr>
        <p:spPr/>
        <p:txBody>
          <a:bodyPr/>
          <a:lstStyle/>
          <a:p>
            <a:r>
              <a:rPr lang="en-US"/>
              <a:t>keywords: schizophrenia, definition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1CA1C0E-3582-4B55-899A-70C55C675F18}"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C0BA0C9B-1DBE-41BE-857F-0BA22A68542A}" type="slidenum">
              <a:rPr lang="en-US" altLang="en-US"/>
              <a:pPr/>
              <a:t>21</a:t>
            </a:fld>
            <a:endParaRPr lang="en-US" altLang="en-US"/>
          </a:p>
        </p:txBody>
      </p:sp>
      <p:sp>
        <p:nvSpPr>
          <p:cNvPr id="84994" name="Rectangle 2"/>
          <p:cNvSpPr>
            <a:spLocks noChangeArrowheads="1"/>
          </p:cNvSpPr>
          <p:nvPr>
            <p:ph type="sldImg"/>
          </p:nvPr>
        </p:nvSpPr>
        <p:spPr>
          <a:ln/>
        </p:spPr>
      </p:sp>
      <p:sp>
        <p:nvSpPr>
          <p:cNvPr id="84995" name="Rectangle 3"/>
          <p:cNvSpPr>
            <a:spLocks noGrp="1" noChangeArrowheads="1"/>
          </p:cNvSpPr>
          <p:nvPr>
            <p:ph type="body" idx="1"/>
          </p:nvPr>
        </p:nvSpPr>
        <p:spPr/>
        <p:txBody>
          <a:bodyPr/>
          <a:lstStyle/>
          <a:p>
            <a:r>
              <a:rPr lang="en-US" altLang="en-US"/>
              <a:t>keywords: schizophrenia, symptoms, types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C698BF4-851D-450B-AA99-FE3B70CB7E81}"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77991C60-9C32-47AB-B405-5A93FB9C21E1}" type="slidenum">
              <a:rPr lang="en-US" altLang="en-US"/>
              <a:pPr/>
              <a:t>22</a:t>
            </a:fld>
            <a:endParaRPr lang="en-US" altLang="en-US"/>
          </a:p>
        </p:txBody>
      </p:sp>
      <p:sp>
        <p:nvSpPr>
          <p:cNvPr id="130050" name="Rectangle 2"/>
          <p:cNvSpPr>
            <a:spLocks noChangeArrowheads="1"/>
          </p:cNvSpPr>
          <p:nvPr>
            <p:ph type="sldImg"/>
          </p:nvPr>
        </p:nvSpPr>
        <p:spPr>
          <a:ln/>
        </p:spPr>
      </p:sp>
      <p:sp>
        <p:nvSpPr>
          <p:cNvPr id="130051" name="Rectangle 3"/>
          <p:cNvSpPr>
            <a:spLocks noGrp="1" noChangeArrowheads="1"/>
          </p:cNvSpPr>
          <p:nvPr>
            <p:ph type="body" idx="1"/>
          </p:nvPr>
        </p:nvSpPr>
        <p:spPr/>
        <p:txBody>
          <a:bodyPr/>
          <a:lstStyle/>
          <a:p>
            <a:r>
              <a:rPr lang="en-US" altLang="en-US"/>
              <a:t>keywords: schizophrenia, symptoms, delusions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8A9B2FB-1ADC-4E2F-9203-CF824953259F}"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3FD11D8C-A6C7-4B9E-AF6E-930441993839}" type="slidenum">
              <a:rPr lang="en-US" altLang="en-US"/>
              <a:pPr/>
              <a:t>23</a:t>
            </a:fld>
            <a:endParaRPr lang="en-US" altLang="en-US"/>
          </a:p>
        </p:txBody>
      </p:sp>
      <p:sp>
        <p:nvSpPr>
          <p:cNvPr id="87042" name="Rectangle 2"/>
          <p:cNvSpPr>
            <a:spLocks noChangeArrowheads="1"/>
          </p:cNvSpPr>
          <p:nvPr>
            <p:ph type="sldImg"/>
          </p:nvPr>
        </p:nvSpPr>
        <p:spPr>
          <a:ln/>
        </p:spPr>
      </p:sp>
      <p:sp>
        <p:nvSpPr>
          <p:cNvPr id="87043" name="Rectangle 3"/>
          <p:cNvSpPr>
            <a:spLocks noGrp="1" noChangeArrowheads="1"/>
          </p:cNvSpPr>
          <p:nvPr>
            <p:ph type="body" idx="1"/>
          </p:nvPr>
        </p:nvSpPr>
        <p:spPr/>
        <p:txBody>
          <a:bodyPr/>
          <a:lstStyle/>
          <a:p>
            <a:r>
              <a:rPr lang="en-US" altLang="en-US"/>
              <a:t>keywords: schizophrenia, symptoms, hallucinations, disorganized speech</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6F50EAB8-3605-4A2D-87D2-5C75D18CED40}"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E8842183-3261-46C7-B8E5-E4FAECA7F971}" type="slidenum">
              <a:rPr lang="en-US" altLang="en-US"/>
              <a:pPr/>
              <a:t>24</a:t>
            </a:fld>
            <a:endParaRPr lang="en-US" altLang="en-US"/>
          </a:p>
        </p:txBody>
      </p:sp>
      <p:sp>
        <p:nvSpPr>
          <p:cNvPr id="88066" name="Rectangle 2"/>
          <p:cNvSpPr>
            <a:spLocks noChangeArrowheads="1"/>
          </p:cNvSpPr>
          <p:nvPr>
            <p:ph type="sldImg"/>
          </p:nvPr>
        </p:nvSpPr>
        <p:spPr>
          <a:ln/>
        </p:spPr>
      </p:sp>
      <p:sp>
        <p:nvSpPr>
          <p:cNvPr id="88067" name="Rectangle 3"/>
          <p:cNvSpPr>
            <a:spLocks noGrp="1" noChangeArrowheads="1"/>
          </p:cNvSpPr>
          <p:nvPr>
            <p:ph type="body" idx="1"/>
          </p:nvPr>
        </p:nvSpPr>
        <p:spPr/>
        <p:txBody>
          <a:bodyPr/>
          <a:lstStyle/>
          <a:p>
            <a:r>
              <a:rPr lang="en-US" altLang="en-US"/>
              <a:t>keywords: schizophrenia, symptoms, disorganized behavior, disorganized affect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D26CCDE5-186B-44E5-B148-0D4F60E0BF87}"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9E14F7D5-E499-4098-B2D3-0233979812D4}" type="slidenum">
              <a:rPr lang="en-US" altLang="en-US"/>
              <a:pPr/>
              <a:t>25</a:t>
            </a:fld>
            <a:endParaRPr lang="en-US" altLang="en-US"/>
          </a:p>
        </p:txBody>
      </p:sp>
      <p:sp>
        <p:nvSpPr>
          <p:cNvPr id="89090" name="Rectangle 2"/>
          <p:cNvSpPr>
            <a:spLocks noChangeArrowheads="1"/>
          </p:cNvSpPr>
          <p:nvPr>
            <p:ph type="sldImg"/>
          </p:nvPr>
        </p:nvSpPr>
        <p:spPr>
          <a:ln/>
        </p:spPr>
      </p:sp>
      <p:sp>
        <p:nvSpPr>
          <p:cNvPr id="89091" name="Rectangle 3"/>
          <p:cNvSpPr>
            <a:spLocks noGrp="1" noChangeArrowheads="1"/>
          </p:cNvSpPr>
          <p:nvPr>
            <p:ph type="body" idx="1"/>
          </p:nvPr>
        </p:nvSpPr>
        <p:spPr/>
        <p:txBody>
          <a:bodyPr/>
          <a:lstStyle/>
          <a:p>
            <a:r>
              <a:rPr lang="en-US" altLang="en-US"/>
              <a:t>keywords: schizophrenia, subtypes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69DCC9CF-CFDC-40DD-A181-7E604FD5B85B}"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F4C44F1B-A1C8-40EC-BE11-C976328AD367}" type="slidenum">
              <a:rPr lang="en-US" altLang="en-US"/>
              <a:pPr/>
              <a:t>26</a:t>
            </a:fld>
            <a:endParaRPr lang="en-US" altLang="en-US"/>
          </a:p>
        </p:txBody>
      </p:sp>
      <p:sp>
        <p:nvSpPr>
          <p:cNvPr id="91138" name="Rectangle 2"/>
          <p:cNvSpPr>
            <a:spLocks noChangeArrowheads="1"/>
          </p:cNvSpPr>
          <p:nvPr>
            <p:ph type="sldImg"/>
          </p:nvPr>
        </p:nvSpPr>
        <p:spPr>
          <a:ln/>
        </p:spPr>
      </p:sp>
      <p:sp>
        <p:nvSpPr>
          <p:cNvPr id="91139" name="Rectangle 3"/>
          <p:cNvSpPr>
            <a:spLocks noGrp="1" noChangeArrowheads="1"/>
          </p:cNvSpPr>
          <p:nvPr>
            <p:ph type="body" idx="1"/>
          </p:nvPr>
        </p:nvSpPr>
        <p:spPr/>
        <p:txBody>
          <a:bodyPr/>
          <a:lstStyle/>
          <a:p>
            <a:r>
              <a:rPr lang="en-US" altLang="en-US"/>
              <a:t>keywords: genetics of schizophrenia</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C3185325-0000-40AD-9B1A-48998C9544B9}"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4FE7E8AB-E417-4F92-AACE-BB8918AFA8D9}" type="slidenum">
              <a:rPr lang="en-US" altLang="en-US"/>
              <a:pPr/>
              <a:t>27</a:t>
            </a:fld>
            <a:endParaRPr lang="en-US" altLang="en-US"/>
          </a:p>
        </p:txBody>
      </p:sp>
      <p:sp>
        <p:nvSpPr>
          <p:cNvPr id="90114" name="Rectangle 2"/>
          <p:cNvSpPr>
            <a:spLocks noChangeArrowheads="1"/>
          </p:cNvSpPr>
          <p:nvPr>
            <p:ph type="sldImg"/>
          </p:nvPr>
        </p:nvSpPr>
        <p:spPr>
          <a:ln/>
        </p:spPr>
      </p:sp>
      <p:sp>
        <p:nvSpPr>
          <p:cNvPr id="90115" name="Rectangle 3"/>
          <p:cNvSpPr>
            <a:spLocks noGrp="1" noChangeArrowheads="1"/>
          </p:cNvSpPr>
          <p:nvPr>
            <p:ph type="body" idx="1"/>
          </p:nvPr>
        </p:nvSpPr>
        <p:spPr/>
        <p:txBody>
          <a:bodyPr/>
          <a:lstStyle/>
          <a:p>
            <a:r>
              <a:rPr lang="en-US" altLang="en-US"/>
              <a:t>keywords: schizophrenia, congenital influences</a:t>
            </a:r>
          </a:p>
          <a:p>
            <a:endParaRPr lang="en-US" altLang="en-US"/>
          </a:p>
          <a:p>
            <a:r>
              <a:rPr lang="en-US" altLang="en-US"/>
              <a:t>Increased risk has been observed for those born in a country where there was a flu epidemic during their gestation.  The months of above average risk births are reversed between the northern and southern hemispheres, as are the flu seasons.</a:t>
            </a:r>
          </a:p>
          <a:p>
            <a:endParaRPr lang="en-US" altLang="en-US"/>
          </a:p>
          <a:p>
            <a:endParaRPr lang="en-US" altLang="en-US"/>
          </a:p>
          <a:p>
            <a:endParaRPr lang="en-US" altLang="en-US"/>
          </a:p>
          <a:p>
            <a:endParaRPr lang="en-US" altLang="en-US"/>
          </a:p>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75DE1644-2AAA-406F-A26C-6E1E312311F6}"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4CB87A42-518C-46CF-B99E-34A38B285CAA}" type="slidenum">
              <a:rPr lang="en-US" altLang="en-US"/>
              <a:pPr/>
              <a:t>28</a:t>
            </a:fld>
            <a:endParaRPr lang="en-US" altLang="en-US"/>
          </a:p>
        </p:txBody>
      </p:sp>
      <p:sp>
        <p:nvSpPr>
          <p:cNvPr id="79874" name="Rectangle 2"/>
          <p:cNvSpPr>
            <a:spLocks noChangeArrowheads="1"/>
          </p:cNvSpPr>
          <p:nvPr>
            <p:ph type="sldImg"/>
          </p:nvPr>
        </p:nvSpPr>
        <p:spPr>
          <a:ln/>
        </p:spPr>
      </p:sp>
      <p:sp>
        <p:nvSpPr>
          <p:cNvPr id="79875" name="Rectangle 3"/>
          <p:cNvSpPr>
            <a:spLocks noGrp="1" noChangeArrowheads="1"/>
          </p:cNvSpPr>
          <p:nvPr>
            <p:ph type="body" idx="1"/>
          </p:nvPr>
        </p:nvSpPr>
        <p:spPr/>
        <p:txBody>
          <a:bodyPr/>
          <a:lstStyle/>
          <a:p>
            <a:r>
              <a:rPr lang="en-US" altLang="en-US"/>
              <a:t>keywords: schizophrenia, the dopamine theory</a:t>
            </a:r>
          </a:p>
          <a:p>
            <a:endParaRPr lang="en-US" altLang="en-US"/>
          </a:p>
          <a:p>
            <a:r>
              <a:rPr lang="en-US" altLang="en-US"/>
              <a:t>A problem for the theory:  Drugs that reduce dopamine do reduce Sz symptoms, but the effects on dopamine function in the brain and on behavior have different time courses.  On treatment with dopamine blocking drugs receptor function in the brain is affected almost immediately but reduction of symptoms is delayed by days or weeks.</a:t>
            </a:r>
          </a:p>
          <a:p>
            <a:r>
              <a:rPr lang="en-US" altLang="en-US"/>
              <a:t>Some drugs that increase dopamine and that may induce sz-like positive symptoms  include amphetamines and cocaine.  </a:t>
            </a:r>
          </a:p>
          <a:p>
            <a:endParaRPr lang="en-US" altLang="en-US"/>
          </a:p>
          <a:p>
            <a:r>
              <a:rPr lang="en-US" altLang="en-US"/>
              <a:t>When drug therapy first became available it was regarded as a major breakthrough in the treatment of mental disease by medical means</a:t>
            </a:r>
          </a:p>
          <a:p>
            <a:endParaRPr lang="en-US" altLang="en-US"/>
          </a:p>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66040CD-E45D-46C0-A30C-C167634FAFBE}"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A7B6786F-3DB3-424B-8A6C-128BA9F471D4}" type="slidenum">
              <a:rPr lang="en-US" altLang="en-US"/>
              <a:pPr/>
              <a:t>29</a:t>
            </a:fld>
            <a:endParaRPr lang="en-US" altLang="en-US"/>
          </a:p>
        </p:txBody>
      </p:sp>
      <p:sp>
        <p:nvSpPr>
          <p:cNvPr id="92162" name="Rectangle 2"/>
          <p:cNvSpPr>
            <a:spLocks noChangeArrowheads="1"/>
          </p:cNvSpPr>
          <p:nvPr>
            <p:ph type="sldImg"/>
          </p:nvPr>
        </p:nvSpPr>
        <p:spPr>
          <a:ln/>
        </p:spPr>
      </p:sp>
      <p:sp>
        <p:nvSpPr>
          <p:cNvPr id="92163" name="Rectangle 3"/>
          <p:cNvSpPr>
            <a:spLocks noGrp="1" noChangeArrowheads="1"/>
          </p:cNvSpPr>
          <p:nvPr>
            <p:ph type="body" idx="1"/>
          </p:nvPr>
        </p:nvSpPr>
        <p:spPr/>
        <p:txBody>
          <a:bodyPr/>
          <a:lstStyle/>
          <a:p>
            <a:r>
              <a:rPr lang="en-US" altLang="en-US"/>
              <a:t>keywords: schizophrenia, brain structure, behavioral precursors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826229F7-56EE-4CAF-A955-6E1043086D94}"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5FDD54FC-EC9B-4B9D-AB70-9DC79717FCA5}" type="slidenum">
              <a:rPr lang="en-US" altLang="en-US"/>
              <a:pPr/>
              <a:t>3</a:t>
            </a:fld>
            <a:endParaRPr lang="en-US" altLang="en-US"/>
          </a:p>
        </p:txBody>
      </p:sp>
      <p:sp>
        <p:nvSpPr>
          <p:cNvPr id="154626" name="Rectangle 2"/>
          <p:cNvSpPr>
            <a:spLocks noChangeArrowheads="1"/>
          </p:cNvSpPr>
          <p:nvPr>
            <p:ph type="sldImg"/>
          </p:nvPr>
        </p:nvSpPr>
        <p:spPr>
          <a:ln/>
        </p:spPr>
      </p:sp>
      <p:sp>
        <p:nvSpPr>
          <p:cNvPr id="154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8D91DDE5-6D50-49CA-B4BF-E2F2760C270A}"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4CC2A9DA-4D36-4DBD-874C-7CEA527B8733}" type="slidenum">
              <a:rPr lang="en-US" altLang="en-US"/>
              <a:pPr/>
              <a:t>30</a:t>
            </a:fld>
            <a:endParaRPr lang="en-US" altLang="en-US"/>
          </a:p>
        </p:txBody>
      </p:sp>
      <p:sp>
        <p:nvSpPr>
          <p:cNvPr id="93186" name="Rectangle 2"/>
          <p:cNvSpPr>
            <a:spLocks noChangeArrowheads="1"/>
          </p:cNvSpPr>
          <p:nvPr>
            <p:ph type="sldImg"/>
          </p:nvPr>
        </p:nvSpPr>
        <p:spPr>
          <a:ln/>
        </p:spPr>
      </p:sp>
      <p:sp>
        <p:nvSpPr>
          <p:cNvPr id="93187" name="Rectangle 3"/>
          <p:cNvSpPr>
            <a:spLocks noGrp="1" noChangeArrowheads="1"/>
          </p:cNvSpPr>
          <p:nvPr>
            <p:ph type="body" idx="1"/>
          </p:nvPr>
        </p:nvSpPr>
        <p:spPr/>
        <p:txBody>
          <a:bodyPr/>
          <a:lstStyle/>
          <a:p>
            <a:r>
              <a:rPr lang="en-US" altLang="en-US"/>
              <a:t>keywords: schizophrenia, family variables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F29FD752-5416-4143-B08D-6AD9C8739DF0}"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104D809E-64F2-44EA-A4A9-64573059129C}" type="slidenum">
              <a:rPr lang="en-US" altLang="en-US"/>
              <a:pPr/>
              <a:t>31</a:t>
            </a:fld>
            <a:endParaRPr lang="en-US" altLang="en-US"/>
          </a:p>
        </p:txBody>
      </p:sp>
      <p:sp>
        <p:nvSpPr>
          <p:cNvPr id="94210" name="Rectangle 2"/>
          <p:cNvSpPr>
            <a:spLocks noChangeArrowheads="1"/>
          </p:cNvSpPr>
          <p:nvPr>
            <p:ph type="sldImg"/>
          </p:nvPr>
        </p:nvSpPr>
        <p:spPr>
          <a:ln/>
        </p:spPr>
      </p:sp>
      <p:sp>
        <p:nvSpPr>
          <p:cNvPr id="94211" name="Rectangle 3"/>
          <p:cNvSpPr>
            <a:spLocks noGrp="1" noChangeArrowheads="1"/>
          </p:cNvSpPr>
          <p:nvPr>
            <p:ph type="body" idx="1"/>
          </p:nvPr>
        </p:nvSpPr>
        <p:spPr/>
        <p:txBody>
          <a:bodyPr/>
          <a:lstStyle/>
          <a:p>
            <a:r>
              <a:rPr lang="en-US" altLang="en-US"/>
              <a:t>keywords: schizophrenia, cross-cultural issues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321480C-8B57-4547-89B8-ED364BCA3964}"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A39E3E20-C7B8-426B-AF24-C87587FA78DD}" type="slidenum">
              <a:rPr lang="en-US" altLang="en-US"/>
              <a:pPr/>
              <a:t>32</a:t>
            </a:fld>
            <a:endParaRPr lang="en-US" altLang="en-US"/>
          </a:p>
        </p:txBody>
      </p:sp>
      <p:sp>
        <p:nvSpPr>
          <p:cNvPr id="95234" name="Rectangle 2"/>
          <p:cNvSpPr>
            <a:spLocks noChangeArrowheads="1"/>
          </p:cNvSpPr>
          <p:nvPr>
            <p:ph type="sldImg"/>
          </p:nvPr>
        </p:nvSpPr>
        <p:spPr>
          <a:ln/>
        </p:spPr>
      </p:sp>
      <p:sp>
        <p:nvSpPr>
          <p:cNvPr id="95235" name="Rectangle 3"/>
          <p:cNvSpPr>
            <a:spLocks noGrp="1" noChangeArrowheads="1"/>
          </p:cNvSpPr>
          <p:nvPr>
            <p:ph type="body" idx="1"/>
          </p:nvPr>
        </p:nvSpPr>
        <p:spPr/>
        <p:txBody>
          <a:bodyPr/>
          <a:lstStyle/>
          <a:p>
            <a:r>
              <a:rPr lang="en-US" altLang="en-US"/>
              <a:t>keywords: schizophrenia, summary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8FB4CC3-1B5A-4D0D-9555-700593EFFA8A}"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CBF88FBF-B093-4B8D-8544-F927A68CB686}" type="slidenum">
              <a:rPr lang="en-US" altLang="en-US"/>
              <a:pPr/>
              <a:t>4</a:t>
            </a:fld>
            <a:endParaRPr lang="en-US" altLang="en-US"/>
          </a:p>
        </p:txBody>
      </p:sp>
      <p:sp>
        <p:nvSpPr>
          <p:cNvPr id="155650" name="Rectangle 2"/>
          <p:cNvSpPr>
            <a:spLocks noChangeArrowheads="1"/>
          </p:cNvSpPr>
          <p:nvPr>
            <p:ph type="sldImg"/>
          </p:nvPr>
        </p:nvSpPr>
        <p:spPr>
          <a:ln/>
        </p:spPr>
      </p:sp>
      <p:sp>
        <p:nvSpPr>
          <p:cNvPr id="155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287FAC0D-49ED-48BC-BECE-CCB2C842C565}"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8034BC75-B15D-4F17-A280-8C06E8B2A818}" type="slidenum">
              <a:rPr lang="en-US" altLang="en-US"/>
              <a:pPr/>
              <a:t>5</a:t>
            </a:fld>
            <a:endParaRPr lang="en-US" altLang="en-US"/>
          </a:p>
        </p:txBody>
      </p:sp>
      <p:sp>
        <p:nvSpPr>
          <p:cNvPr id="156674" name="Rectangle 2"/>
          <p:cNvSpPr>
            <a:spLocks noChangeArrowheads="1"/>
          </p:cNvSpPr>
          <p:nvPr>
            <p:ph type="sldImg"/>
          </p:nvPr>
        </p:nvSpPr>
        <p:spPr>
          <a:ln/>
        </p:spPr>
      </p:sp>
      <p:sp>
        <p:nvSpPr>
          <p:cNvPr id="156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799448E4-D1EB-423E-B80A-1221225665A3}"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B0392CCD-480A-4766-B54C-41A7B8058A2F}" type="slidenum">
              <a:rPr lang="en-US" altLang="en-US"/>
              <a:pPr/>
              <a:t>6</a:t>
            </a:fld>
            <a:endParaRPr lang="en-US" altLang="en-US"/>
          </a:p>
        </p:txBody>
      </p:sp>
      <p:sp>
        <p:nvSpPr>
          <p:cNvPr id="157698" name="Rectangle 2"/>
          <p:cNvSpPr>
            <a:spLocks noChangeArrowheads="1"/>
          </p:cNvSpPr>
          <p:nvPr>
            <p:ph type="sldImg"/>
          </p:nvPr>
        </p:nvSpPr>
        <p:spPr>
          <a:ln/>
        </p:spPr>
      </p:sp>
      <p:sp>
        <p:nvSpPr>
          <p:cNvPr id="157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3992A02-313C-4B97-A434-CBC0614CDAFB}"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DC454A75-84B2-4637-A665-A47D0402356A}" type="slidenum">
              <a:rPr lang="en-US" altLang="en-US"/>
              <a:pPr/>
              <a:t>7</a:t>
            </a:fld>
            <a:endParaRPr lang="en-US" altLang="en-US"/>
          </a:p>
        </p:txBody>
      </p:sp>
      <p:sp>
        <p:nvSpPr>
          <p:cNvPr id="158722" name="Rectangle 2"/>
          <p:cNvSpPr>
            <a:spLocks noChangeArrowheads="1"/>
          </p:cNvSpPr>
          <p:nvPr>
            <p:ph type="sldImg"/>
          </p:nvPr>
        </p:nvSpPr>
        <p:spPr>
          <a:ln/>
        </p:spPr>
      </p:sp>
      <p:sp>
        <p:nvSpPr>
          <p:cNvPr id="158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C3250A4B-87A2-40ED-8272-1DECA335B986}"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56C83CD8-163A-4BCF-802F-F17F91D00120}" type="slidenum">
              <a:rPr lang="en-US" altLang="en-US"/>
              <a:pPr/>
              <a:t>8</a:t>
            </a:fld>
            <a:endParaRPr lang="en-US" altLang="en-US"/>
          </a:p>
        </p:txBody>
      </p:sp>
      <p:sp>
        <p:nvSpPr>
          <p:cNvPr id="159746" name="Rectangle 2"/>
          <p:cNvSpPr>
            <a:spLocks noChangeArrowheads="1"/>
          </p:cNvSpPr>
          <p:nvPr>
            <p:ph type="sldImg"/>
          </p:nvPr>
        </p:nvSpPr>
        <p:spPr>
          <a:ln/>
        </p:spPr>
      </p:sp>
      <p:sp>
        <p:nvSpPr>
          <p:cNvPr id="159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CA9D1E0E-CB01-41AC-9685-4C19CD03A79F}" type="datetime1">
              <a:rPr lang="en-US" altLang="en-US"/>
              <a:pPr/>
              <a:t>3/16/2010</a:t>
            </a:fld>
            <a:endParaRPr lang="en-US" altLang="en-US"/>
          </a:p>
        </p:txBody>
      </p:sp>
      <p:sp>
        <p:nvSpPr>
          <p:cNvPr id="7" name="Rectangle 13"/>
          <p:cNvSpPr>
            <a:spLocks noGrp="1" noChangeArrowheads="1"/>
          </p:cNvSpPr>
          <p:nvPr>
            <p:ph type="sldNum" sz="quarter" idx="5"/>
          </p:nvPr>
        </p:nvSpPr>
        <p:spPr>
          <a:ln/>
        </p:spPr>
        <p:txBody>
          <a:bodyPr/>
          <a:lstStyle/>
          <a:p>
            <a:fld id="{A9838A25-1287-4256-B80C-E1D0B68512B9}" type="slidenum">
              <a:rPr lang="en-US" altLang="en-US"/>
              <a:pPr/>
              <a:t>9</a:t>
            </a:fld>
            <a:endParaRPr lang="en-US" altLang="en-US"/>
          </a:p>
        </p:txBody>
      </p:sp>
      <p:sp>
        <p:nvSpPr>
          <p:cNvPr id="147458" name="Rectangle 1026"/>
          <p:cNvSpPr>
            <a:spLocks noChangeArrowheads="1"/>
          </p:cNvSpPr>
          <p:nvPr>
            <p:ph type="sldImg"/>
          </p:nvPr>
        </p:nvSpPr>
        <p:spPr>
          <a:ln/>
        </p:spPr>
      </p:sp>
      <p:sp>
        <p:nvSpPr>
          <p:cNvPr id="147459" name="Rectangle 1027"/>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136194" name="Rectangle 2"/>
          <p:cNvSpPr>
            <a:spLocks noGrp="1" noChangeArrowheads="1"/>
          </p:cNvSpPr>
          <p:nvPr>
            <p:ph type="ctrTitle" sz="quarter"/>
          </p:nvPr>
        </p:nvSpPr>
        <p:spPr>
          <a:xfrm>
            <a:off x="914400" y="685800"/>
            <a:ext cx="7721600" cy="1143000"/>
          </a:xfrm>
        </p:spPr>
        <p:txBody>
          <a:bodyPr/>
          <a:lstStyle>
            <a:lvl1pPr>
              <a:defRPr/>
            </a:lvl1pPr>
          </a:lstStyle>
          <a:p>
            <a:r>
              <a:rPr lang="en-US" altLang="en-US"/>
              <a:t>Click to edit Master title style</a:t>
            </a:r>
          </a:p>
        </p:txBody>
      </p:sp>
      <p:sp>
        <p:nvSpPr>
          <p:cNvPr id="136195" name="Rectangle 3"/>
          <p:cNvSpPr>
            <a:spLocks noGrp="1" noChangeArrowheads="1"/>
          </p:cNvSpPr>
          <p:nvPr>
            <p:ph type="subTitle" sz="quarter" idx="1"/>
          </p:nvPr>
        </p:nvSpPr>
        <p:spPr>
          <a:xfrm>
            <a:off x="2133600" y="3886200"/>
            <a:ext cx="6400800" cy="1771650"/>
          </a:xfrm>
        </p:spPr>
        <p:txBody>
          <a:bodyPr/>
          <a:lstStyle>
            <a:lvl1pPr marL="0" indent="0" algn="ctr">
              <a:buFont typeface="Monotype Sorts" pitchFamily="2" charset="2"/>
              <a:buNone/>
              <a:defRPr/>
            </a:lvl1pPr>
          </a:lstStyle>
          <a:p>
            <a:r>
              <a:rPr lang="en-US" altLang="en-US"/>
              <a:t>Click to edit Master subtitle style</a:t>
            </a:r>
          </a:p>
        </p:txBody>
      </p:sp>
      <p:sp>
        <p:nvSpPr>
          <p:cNvPr id="136196" name="Rectangle 4"/>
          <p:cNvSpPr>
            <a:spLocks noGrp="1" noChangeArrowheads="1"/>
          </p:cNvSpPr>
          <p:nvPr>
            <p:ph type="dt" sz="quarter" idx="2"/>
          </p:nvPr>
        </p:nvSpPr>
        <p:spPr bwMode="auto">
          <a:xfrm>
            <a:off x="711200" y="6229350"/>
            <a:ext cx="1930400" cy="514350"/>
          </a:xfrm>
          <a:prstGeom prst="rect">
            <a:avLst/>
          </a:prstGeom>
          <a:noFill/>
          <a:ln>
            <a:miter lim="800000"/>
            <a:headEnd/>
            <a:tailEnd/>
          </a:ln>
        </p:spPr>
        <p:txBody>
          <a:bodyPr vert="horz" wrap="square" lIns="92075" tIns="46038" rIns="92075" bIns="46038" numCol="1" anchor="b" anchorCtr="0" compatLnSpc="1">
            <a:prstTxWarp prst="textNoShape">
              <a:avLst/>
            </a:prstTxWarp>
          </a:bodyPr>
          <a:lstStyle>
            <a:lvl1pPr>
              <a:spcBef>
                <a:spcPct val="50000"/>
              </a:spcBef>
              <a:defRPr sz="1400">
                <a:solidFill>
                  <a:srgbClr val="5E574E"/>
                </a:solidFill>
              </a:defRPr>
            </a:lvl1pPr>
          </a:lstStyle>
          <a:p>
            <a:endParaRPr lang="en-US" altLang="en-US"/>
          </a:p>
        </p:txBody>
      </p:sp>
      <p:sp>
        <p:nvSpPr>
          <p:cNvPr id="136197" name="Rectangle 5"/>
          <p:cNvSpPr>
            <a:spLocks noGrp="1" noChangeArrowheads="1"/>
          </p:cNvSpPr>
          <p:nvPr>
            <p:ph type="ftr" sz="quarter" idx="3"/>
          </p:nvPr>
        </p:nvSpPr>
        <p:spPr bwMode="auto">
          <a:xfrm>
            <a:off x="3149600" y="6229350"/>
            <a:ext cx="2844800" cy="514350"/>
          </a:xfrm>
          <a:prstGeom prst="rect">
            <a:avLst/>
          </a:prstGeom>
          <a:noFill/>
          <a:ln>
            <a:miter lim="800000"/>
            <a:headEnd/>
            <a:tailEnd/>
          </a:ln>
        </p:spPr>
        <p:txBody>
          <a:bodyPr vert="horz" wrap="square" lIns="92075" tIns="46038" rIns="92075" bIns="46038" numCol="1" anchor="b" anchorCtr="0" compatLnSpc="1">
            <a:prstTxWarp prst="textNoShape">
              <a:avLst/>
            </a:prstTxWarp>
          </a:bodyPr>
          <a:lstStyle>
            <a:lvl1pPr algn="ctr">
              <a:spcBef>
                <a:spcPct val="50000"/>
              </a:spcBef>
              <a:defRPr sz="1400">
                <a:solidFill>
                  <a:srgbClr val="5E574E"/>
                </a:solidFill>
              </a:defRPr>
            </a:lvl1pPr>
          </a:lstStyle>
          <a:p>
            <a:endParaRPr lang="en-US" altLang="en-US"/>
          </a:p>
        </p:txBody>
      </p:sp>
      <p:sp>
        <p:nvSpPr>
          <p:cNvPr id="136198" name="Rectangle 6"/>
          <p:cNvSpPr>
            <a:spLocks noGrp="1" noChangeArrowheads="1"/>
          </p:cNvSpPr>
          <p:nvPr>
            <p:ph type="sldNum" sz="quarter" idx="4"/>
          </p:nvPr>
        </p:nvSpPr>
        <p:spPr>
          <a:xfrm>
            <a:off x="6604000" y="6229350"/>
            <a:ext cx="1828800" cy="514350"/>
          </a:xfrm>
        </p:spPr>
        <p:txBody>
          <a:bodyPr/>
          <a:lstStyle>
            <a:lvl1pPr>
              <a:defRPr sz="1400"/>
            </a:lvl1pPr>
          </a:lstStyle>
          <a:p>
            <a:fld id="{7E04A041-8030-411D-A976-2455B6EEB0C1}" type="slidenum">
              <a:rPr lang="en-US" altLang="en-US"/>
              <a:pPr/>
              <a:t>‹#›</a:t>
            </a:fld>
            <a:endParaRPr lang="en-US" altLang="en-US"/>
          </a:p>
        </p:txBody>
      </p:sp>
      <p:pic>
        <p:nvPicPr>
          <p:cNvPr id="136199" name="Picture 7"/>
          <p:cNvPicPr>
            <a:picLocks noChangeArrowheads="1"/>
          </p:cNvPicPr>
          <p:nvPr/>
        </p:nvPicPr>
        <p:blipFill>
          <a:blip r:embed="rId2" cstate="print"/>
          <a:srcRect/>
          <a:stretch>
            <a:fillRect/>
          </a:stretch>
        </p:blipFill>
        <p:spPr bwMode="auto">
          <a:xfrm>
            <a:off x="914400" y="1828800"/>
            <a:ext cx="8242300" cy="396875"/>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228600"/>
            <a:ext cx="20574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6400" y="228600"/>
            <a:ext cx="60198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85950"/>
            <a:ext cx="4013200" cy="4171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22800" y="1885950"/>
            <a:ext cx="4013200" cy="4171950"/>
          </a:xfrm>
        </p:spPr>
        <p:txBody>
          <a:bodyPr/>
          <a:lstStyle/>
          <a:p>
            <a:endParaRPr lang="en-US"/>
          </a:p>
        </p:txBody>
      </p:sp>
      <p:sp>
        <p:nvSpPr>
          <p:cNvPr id="5" name="Slide Number Placeholder 4"/>
          <p:cNvSpPr>
            <a:spLocks noGrp="1"/>
          </p:cNvSpPr>
          <p:nvPr>
            <p:ph type="sldNum" sz="quarter" idx="10"/>
          </p:nvPr>
        </p:nvSpPr>
        <p:spPr>
          <a:xfrm>
            <a:off x="6629400" y="6238875"/>
            <a:ext cx="1905000" cy="533400"/>
          </a:xfrm>
        </p:spPr>
        <p:txBody>
          <a:bodyPr/>
          <a:lstStyle>
            <a:lvl1pPr>
              <a:defRPr/>
            </a:lvl1pPr>
          </a:lstStyle>
          <a:p>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bwMode="auto">
          <a:xfrm>
            <a:off x="406400" y="228600"/>
            <a:ext cx="7772400"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altLang="en-US" smtClean="0"/>
              <a:t>Click to edit Master title style</a:t>
            </a:r>
          </a:p>
        </p:txBody>
      </p:sp>
      <p:sp>
        <p:nvSpPr>
          <p:cNvPr id="135171" name="Rectangle 3"/>
          <p:cNvSpPr>
            <a:spLocks noGrp="1" noChangeArrowheads="1"/>
          </p:cNvSpPr>
          <p:nvPr>
            <p:ph type="body" idx="1"/>
          </p:nvPr>
        </p:nvSpPr>
        <p:spPr bwMode="auto">
          <a:xfrm>
            <a:off x="457200" y="1885950"/>
            <a:ext cx="8178800" cy="41719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35172" name="Rectangle 4"/>
          <p:cNvSpPr>
            <a:spLocks noGrp="1" noChangeArrowheads="1"/>
          </p:cNvSpPr>
          <p:nvPr>
            <p:ph type="sldNum" sz="quarter" idx="4"/>
          </p:nvPr>
        </p:nvSpPr>
        <p:spPr bwMode="auto">
          <a:xfrm>
            <a:off x="6629400" y="6238875"/>
            <a:ext cx="1905000" cy="5334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a:spcBef>
                <a:spcPct val="50000"/>
              </a:spcBef>
              <a:defRPr sz="1200">
                <a:solidFill>
                  <a:schemeClr val="tx2"/>
                </a:solidFill>
              </a:defRPr>
            </a:lvl1pPr>
          </a:lstStyle>
          <a:p>
            <a:endParaRPr lang="en-US" altLang="en-US"/>
          </a:p>
        </p:txBody>
      </p:sp>
      <p:pic>
        <p:nvPicPr>
          <p:cNvPr id="135173" name="Picture 5"/>
          <p:cNvPicPr>
            <a:picLocks noChangeArrowheads="1"/>
          </p:cNvPicPr>
          <p:nvPr/>
        </p:nvPicPr>
        <p:blipFill>
          <a:blip r:embed="rId14" cstate="print"/>
          <a:srcRect/>
          <a:stretch>
            <a:fillRect/>
          </a:stretch>
        </p:blipFill>
        <p:spPr bwMode="auto">
          <a:xfrm>
            <a:off x="533400" y="1371600"/>
            <a:ext cx="8242300" cy="396875"/>
          </a:xfrm>
          <a:prstGeom prst="rect">
            <a:avLst/>
          </a:prstGeom>
          <a:noFill/>
          <a:ln w="9525">
            <a:noFill/>
            <a:miter lim="800000"/>
            <a:headEnd/>
            <a:tailEnd/>
          </a:ln>
          <a:effectLst/>
        </p:spPr>
      </p:pic>
      <p:sp>
        <p:nvSpPr>
          <p:cNvPr id="135174" name="Rectangle 6"/>
          <p:cNvSpPr>
            <a:spLocks noChangeArrowheads="1"/>
          </p:cNvSpPr>
          <p:nvPr/>
        </p:nvSpPr>
        <p:spPr bwMode="auto">
          <a:xfrm>
            <a:off x="7456488" y="6394450"/>
            <a:ext cx="369887" cy="274638"/>
          </a:xfrm>
          <a:prstGeom prst="rect">
            <a:avLst/>
          </a:prstGeom>
          <a:noFill/>
          <a:ln w="12700">
            <a:noFill/>
            <a:miter lim="800000"/>
            <a:headEnd type="none" w="sm" len="sm"/>
            <a:tailEnd type="none" w="sm" len="sm"/>
          </a:ln>
          <a:effectLst/>
        </p:spPr>
        <p:txBody>
          <a:bodyPr>
            <a:spAutoFit/>
          </a:bodyPr>
          <a:lstStyle/>
          <a:p>
            <a:fld id="{5787A246-3FE5-43C0-B82B-80EFABAC508A}" type="slidenum">
              <a:rPr lang="en-US" altLang="en-US" sz="1200">
                <a:solidFill>
                  <a:schemeClr val="tx2"/>
                </a:solidFill>
              </a:rPr>
              <a:pPr/>
              <a:t>‹#›</a:t>
            </a:fld>
            <a:endParaRPr lang="en-US" altLang="en-US" sz="1200">
              <a:solidFill>
                <a:schemeClr val="tx2"/>
              </a:solidFill>
            </a:endParaRPr>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5171">
                                            <p:txEl>
                                              <p:pRg st="0" end="0"/>
                                            </p:txEl>
                                          </p:spTgt>
                                        </p:tgtEl>
                                        <p:attrNameLst>
                                          <p:attrName>style.visibility</p:attrName>
                                        </p:attrNameLst>
                                      </p:cBhvr>
                                      <p:to>
                                        <p:strVal val="visible"/>
                                      </p:to>
                                    </p:set>
                                  </p:childTnLst>
                                  <p:subTnLst>
                                    <p:animClr>
                                      <p:cBhvr override="childStyle">
                                        <p:cTn dur="1" fill="hold" display="0" masterRel="nextClick" afterEffect="1"/>
                                        <p:tgtEl>
                                          <p:spTgt spid="135171">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5171">
                                            <p:txEl>
                                              <p:pRg st="1" end="1"/>
                                            </p:txEl>
                                          </p:spTgt>
                                        </p:tgtEl>
                                        <p:attrNameLst>
                                          <p:attrName>style.visibility</p:attrName>
                                        </p:attrNameLst>
                                      </p:cBhvr>
                                      <p:to>
                                        <p:strVal val="visible"/>
                                      </p:to>
                                    </p:set>
                                  </p:childTnLst>
                                  <p:subTnLst>
                                    <p:animClr>
                                      <p:cBhvr override="childStyle">
                                        <p:cTn dur="1" fill="hold" display="0" masterRel="nextClick" afterEffect="1"/>
                                        <p:tgtEl>
                                          <p:spTgt spid="135171">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5171">
                                            <p:txEl>
                                              <p:pRg st="2" end="2"/>
                                            </p:txEl>
                                          </p:spTgt>
                                        </p:tgtEl>
                                        <p:attrNameLst>
                                          <p:attrName>style.visibility</p:attrName>
                                        </p:attrNameLst>
                                      </p:cBhvr>
                                      <p:to>
                                        <p:strVal val="visible"/>
                                      </p:to>
                                    </p:set>
                                  </p:childTnLst>
                                  <p:subTnLst>
                                    <p:animClr>
                                      <p:cBhvr override="childStyle">
                                        <p:cTn dur="1" fill="hold" display="0" masterRel="nextClick" afterEffect="1"/>
                                        <p:tgtEl>
                                          <p:spTgt spid="135171">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5171">
                                            <p:txEl>
                                              <p:pRg st="3" end="3"/>
                                            </p:txEl>
                                          </p:spTgt>
                                        </p:tgtEl>
                                        <p:attrNameLst>
                                          <p:attrName>style.visibility</p:attrName>
                                        </p:attrNameLst>
                                      </p:cBhvr>
                                      <p:to>
                                        <p:strVal val="visible"/>
                                      </p:to>
                                    </p:set>
                                  </p:childTnLst>
                                  <p:subTnLst>
                                    <p:animClr>
                                      <p:cBhvr override="childStyle">
                                        <p:cTn dur="1" fill="hold" display="0" masterRel="nextClick" afterEffect="1"/>
                                        <p:tgtEl>
                                          <p:spTgt spid="135171">
                                            <p:txEl>
                                              <p:pRg st="3" end="3"/>
                                            </p:txEl>
                                          </p:spTgt>
                                        </p:tgtEl>
                                        <p:attrNameLst>
                                          <p:attrName>ppt_c</p:attrName>
                                        </p:attrNameLst>
                                      </p:cBhvr>
                                      <p:to>
                                        <a:schemeClr val="tx2"/>
                                      </p:to>
                                    </p:animClr>
                                  </p:subTnLst>
                                </p:cTn>
                              </p:par>
                              <p:par>
                                <p:cTn id="19" presetID="1" presetClass="entr" presetSubtype="0" fill="hold" grpId="0" nodeType="withEffect">
                                  <p:stCondLst>
                                    <p:cond delay="0"/>
                                  </p:stCondLst>
                                  <p:childTnLst>
                                    <p:set>
                                      <p:cBhvr>
                                        <p:cTn id="20" dur="1" fill="hold">
                                          <p:stCondLst>
                                            <p:cond delay="499"/>
                                          </p:stCondLst>
                                        </p:cTn>
                                        <p:tgtEl>
                                          <p:spTgt spid="135171">
                                            <p:txEl>
                                              <p:pRg st="4" end="4"/>
                                            </p:txEl>
                                          </p:spTgt>
                                        </p:tgtEl>
                                        <p:attrNameLst>
                                          <p:attrName>style.visibility</p:attrName>
                                        </p:attrNameLst>
                                      </p:cBhvr>
                                      <p:to>
                                        <p:strVal val="visible"/>
                                      </p:to>
                                    </p:set>
                                  </p:childTnLst>
                                  <p:subTnLst>
                                    <p:animClr>
                                      <p:cBhvr override="childStyle">
                                        <p:cTn dur="1" fill="hold" display="0" masterRel="nextClick" afterEffect="1"/>
                                        <p:tgtEl>
                                          <p:spTgt spid="135171">
                                            <p:txEl>
                                              <p:pRg st="4" end="4"/>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bldLvl="4" autoUpdateAnimBg="0">
        <p:tmplLst>
          <p:tmpl lvl="1">
            <p:tnLst>
              <p:par>
                <p:cTn presetID="1" presetClass="entr" presetSubtype="0" fill="hold" nodeType="clickEffect">
                  <p:stCondLst>
                    <p:cond delay="0"/>
                  </p:stCondLst>
                  <p:childTnLst>
                    <p:set>
                      <p:cBhvr>
                        <p:cTn dur="1" fill="hold">
                          <p:stCondLst>
                            <p:cond delay="499"/>
                          </p:stCondLst>
                        </p:cTn>
                        <p:tgtEl>
                          <p:spTgt spid="135171"/>
                        </p:tgtEl>
                        <p:attrNameLst>
                          <p:attrName>style.visibility</p:attrName>
                        </p:attrNameLst>
                      </p:cBhvr>
                      <p:to>
                        <p:strVal val="visible"/>
                      </p:to>
                    </p:set>
                  </p:childTnLst>
                  <p:subTnLst>
                    <p:animClr>
                      <p:cBhvr override="childStyle">
                        <p:cTn dur="1" fill="hold" display="0" masterRel="nextClick" afterEffect="1"/>
                        <p:tgtEl>
                          <p:spTgt spid="135171"/>
                        </p:tgtEl>
                        <p:attrNameLst>
                          <p:attrName>ppt_c</p:attrName>
                        </p:attrNameLst>
                      </p:cBhvr>
                      <p:to>
                        <a:schemeClr val="tx2"/>
                      </p:to>
                    </p:animClr>
                  </p:subTnLst>
                </p:cTn>
              </p:par>
            </p:tnLst>
          </p:tmpl>
          <p:tmpl lvl="2">
            <p:tnLst>
              <p:par>
                <p:cTn presetID="1" presetClass="entr" presetSubtype="0" fill="hold" nodeType="clickEffect">
                  <p:stCondLst>
                    <p:cond delay="0"/>
                  </p:stCondLst>
                  <p:childTnLst>
                    <p:set>
                      <p:cBhvr>
                        <p:cTn dur="1" fill="hold">
                          <p:stCondLst>
                            <p:cond delay="499"/>
                          </p:stCondLst>
                        </p:cTn>
                        <p:tgtEl>
                          <p:spTgt spid="135171"/>
                        </p:tgtEl>
                        <p:attrNameLst>
                          <p:attrName>style.visibility</p:attrName>
                        </p:attrNameLst>
                      </p:cBhvr>
                      <p:to>
                        <p:strVal val="visible"/>
                      </p:to>
                    </p:set>
                  </p:childTnLst>
                  <p:subTnLst>
                    <p:animClr>
                      <p:cBhvr override="childStyle">
                        <p:cTn dur="1" fill="hold" display="0" masterRel="nextClick" afterEffect="1"/>
                        <p:tgtEl>
                          <p:spTgt spid="135171"/>
                        </p:tgtEl>
                        <p:attrNameLst>
                          <p:attrName>ppt_c</p:attrName>
                        </p:attrNameLst>
                      </p:cBhvr>
                      <p:to>
                        <a:schemeClr val="tx2"/>
                      </p:to>
                    </p:animClr>
                  </p:subTnLst>
                </p:cTn>
              </p:par>
            </p:tnLst>
          </p:tmpl>
          <p:tmpl lvl="3">
            <p:tnLst>
              <p:par>
                <p:cTn presetID="1" presetClass="entr" presetSubtype="0" fill="hold" nodeType="clickEffect">
                  <p:stCondLst>
                    <p:cond delay="0"/>
                  </p:stCondLst>
                  <p:childTnLst>
                    <p:set>
                      <p:cBhvr>
                        <p:cTn dur="1" fill="hold">
                          <p:stCondLst>
                            <p:cond delay="499"/>
                          </p:stCondLst>
                        </p:cTn>
                        <p:tgtEl>
                          <p:spTgt spid="135171"/>
                        </p:tgtEl>
                        <p:attrNameLst>
                          <p:attrName>style.visibility</p:attrName>
                        </p:attrNameLst>
                      </p:cBhvr>
                      <p:to>
                        <p:strVal val="visible"/>
                      </p:to>
                    </p:set>
                  </p:childTnLst>
                  <p:subTnLst>
                    <p:animClr>
                      <p:cBhvr override="childStyle">
                        <p:cTn dur="1" fill="hold" display="0" masterRel="nextClick" afterEffect="1"/>
                        <p:tgtEl>
                          <p:spTgt spid="135171"/>
                        </p:tgtEl>
                        <p:attrNameLst>
                          <p:attrName>ppt_c</p:attrName>
                        </p:attrNameLst>
                      </p:cBhvr>
                      <p:to>
                        <a:schemeClr val="tx2"/>
                      </p:to>
                    </p:animClr>
                  </p:subTnLst>
                </p:cTn>
              </p:par>
            </p:tnLst>
          </p:tmpl>
          <p:tmpl lvl="4">
            <p:tnLst>
              <p:par>
                <p:cTn presetID="1" presetClass="entr" presetSubtype="0" fill="hold" nodeType="clickEffect">
                  <p:stCondLst>
                    <p:cond delay="0"/>
                  </p:stCondLst>
                  <p:childTnLst>
                    <p:set>
                      <p:cBhvr>
                        <p:cTn dur="1" fill="hold">
                          <p:stCondLst>
                            <p:cond delay="499"/>
                          </p:stCondLst>
                        </p:cTn>
                        <p:tgtEl>
                          <p:spTgt spid="135171"/>
                        </p:tgtEl>
                        <p:attrNameLst>
                          <p:attrName>style.visibility</p:attrName>
                        </p:attrNameLst>
                      </p:cBhvr>
                      <p:to>
                        <p:strVal val="visible"/>
                      </p:to>
                    </p:set>
                  </p:childTnLst>
                  <p:subTnLst>
                    <p:animClr>
                      <p:cBhvr override="childStyle">
                        <p:cTn dur="1" fill="hold" display="0" masterRel="nextClick" afterEffect="1"/>
                        <p:tgtEl>
                          <p:spTgt spid="135171"/>
                        </p:tgtEl>
                        <p:attrNameLst>
                          <p:attrName>ppt_c</p:attrName>
                        </p:attrNameLst>
                      </p:cBhvr>
                      <p:to>
                        <a:schemeClr val="tx2"/>
                      </p:to>
                    </p:animClr>
                  </p:subTnLst>
                </p:cTn>
              </p:par>
            </p:tnLst>
          </p:tmpl>
          <p:tmpl lvl="5">
            <p:tnLst>
              <p:par>
                <p:cTn presetID="1" presetClass="entr" presetSubtype="0" fill="hold" nodeType="withEffect">
                  <p:stCondLst>
                    <p:cond delay="0"/>
                  </p:stCondLst>
                  <p:childTnLst>
                    <p:set>
                      <p:cBhvr>
                        <p:cTn dur="1" fill="hold">
                          <p:stCondLst>
                            <p:cond delay="499"/>
                          </p:stCondLst>
                        </p:cTn>
                        <p:tgtEl>
                          <p:spTgt spid="135171"/>
                        </p:tgtEl>
                        <p:attrNameLst>
                          <p:attrName>style.visibility</p:attrName>
                        </p:attrNameLst>
                      </p:cBhvr>
                      <p:to>
                        <p:strVal val="visible"/>
                      </p:to>
                    </p:set>
                  </p:childTnLst>
                  <p:subTnLst>
                    <p:animClr>
                      <p:cBhvr override="childStyle">
                        <p:cTn dur="1" fill="hold" display="0" masterRel="nextClick" afterEffect="1"/>
                        <p:tgtEl>
                          <p:spTgt spid="135171"/>
                        </p:tgtEl>
                        <p:attrNameLst>
                          <p:attrName>ppt_c</p:attrName>
                        </p:attrNameLst>
                      </p:cBhvr>
                      <p:to>
                        <a:schemeClr val="tx2"/>
                      </p:to>
                    </p:animClr>
                  </p:subTnLst>
                </p:cTn>
              </p:par>
            </p:tnLst>
          </p:tmpl>
        </p:tmplLst>
      </p:bldP>
    </p:bldLst>
  </p:timing>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Black" pitchFamily="34" charset="0"/>
        </a:defRPr>
      </a:lvl2pPr>
      <a:lvl3pPr algn="l" rtl="0" eaLnBrk="0" fontAlgn="base" hangingPunct="0">
        <a:spcBef>
          <a:spcPct val="0"/>
        </a:spcBef>
        <a:spcAft>
          <a:spcPct val="0"/>
        </a:spcAft>
        <a:defRPr sz="4000">
          <a:solidFill>
            <a:schemeClr val="tx2"/>
          </a:solidFill>
          <a:latin typeface="Arial Black" pitchFamily="34" charset="0"/>
        </a:defRPr>
      </a:lvl3pPr>
      <a:lvl4pPr algn="l" rtl="0" eaLnBrk="0" fontAlgn="base" hangingPunct="0">
        <a:spcBef>
          <a:spcPct val="0"/>
        </a:spcBef>
        <a:spcAft>
          <a:spcPct val="0"/>
        </a:spcAft>
        <a:defRPr sz="4000">
          <a:solidFill>
            <a:schemeClr val="tx2"/>
          </a:solidFill>
          <a:latin typeface="Arial Black" pitchFamily="34" charset="0"/>
        </a:defRPr>
      </a:lvl4pPr>
      <a:lvl5pPr algn="l" rtl="0" eaLnBrk="0" fontAlgn="base" hangingPunct="0">
        <a:spcBef>
          <a:spcPct val="0"/>
        </a:spcBef>
        <a:spcAft>
          <a:spcPct val="0"/>
        </a:spcAft>
        <a:defRPr sz="4000">
          <a:solidFill>
            <a:schemeClr val="tx2"/>
          </a:solidFill>
          <a:latin typeface="Arial Black" pitchFamily="34" charset="0"/>
        </a:defRPr>
      </a:lvl5pPr>
      <a:lvl6pPr marL="457200" algn="l" rtl="0" eaLnBrk="0" fontAlgn="base" hangingPunct="0">
        <a:spcBef>
          <a:spcPct val="0"/>
        </a:spcBef>
        <a:spcAft>
          <a:spcPct val="0"/>
        </a:spcAft>
        <a:defRPr sz="4000">
          <a:solidFill>
            <a:schemeClr val="tx2"/>
          </a:solidFill>
          <a:latin typeface="Arial Black" pitchFamily="34" charset="0"/>
        </a:defRPr>
      </a:lvl6pPr>
      <a:lvl7pPr marL="914400" algn="l" rtl="0" eaLnBrk="0" fontAlgn="base" hangingPunct="0">
        <a:spcBef>
          <a:spcPct val="0"/>
        </a:spcBef>
        <a:spcAft>
          <a:spcPct val="0"/>
        </a:spcAft>
        <a:defRPr sz="4000">
          <a:solidFill>
            <a:schemeClr val="tx2"/>
          </a:solidFill>
          <a:latin typeface="Arial Black" pitchFamily="34" charset="0"/>
        </a:defRPr>
      </a:lvl7pPr>
      <a:lvl8pPr marL="1371600" algn="l" rtl="0" eaLnBrk="0" fontAlgn="base" hangingPunct="0">
        <a:spcBef>
          <a:spcPct val="0"/>
        </a:spcBef>
        <a:spcAft>
          <a:spcPct val="0"/>
        </a:spcAft>
        <a:defRPr sz="4000">
          <a:solidFill>
            <a:schemeClr val="tx2"/>
          </a:solidFill>
          <a:latin typeface="Arial Black" pitchFamily="34" charset="0"/>
        </a:defRPr>
      </a:lvl8pPr>
      <a:lvl9pPr marL="1828800" algn="l" rtl="0" eaLnBrk="0" fontAlgn="base" hangingPunct="0">
        <a:spcBef>
          <a:spcPct val="0"/>
        </a:spcBef>
        <a:spcAft>
          <a:spcPct val="0"/>
        </a:spcAft>
        <a:defRPr sz="4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accent2"/>
        </a:buClr>
        <a:buFont typeface="Monotype Sorts" pitchFamily="2" charset="2"/>
        <a:buChar char="z"/>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Monotype Sorts" pitchFamily="2" charset="2"/>
        <a:buChar char="y"/>
        <a:defRPr sz="2400">
          <a:solidFill>
            <a:schemeClr val="tx1"/>
          </a:solidFill>
          <a:latin typeface="+mn-lt"/>
        </a:defRPr>
      </a:lvl2pPr>
      <a:lvl3pPr marL="1143000" indent="-228600" algn="l" rtl="0" eaLnBrk="0" fontAlgn="base" hangingPunct="0">
        <a:spcBef>
          <a:spcPct val="20000"/>
        </a:spcBef>
        <a:spcAft>
          <a:spcPct val="0"/>
        </a:spcAft>
        <a:buClr>
          <a:schemeClr val="accent2"/>
        </a:buClr>
        <a:buFont typeface="Monotype Sorts" pitchFamily="2" charset="2"/>
        <a:buChar char="x"/>
        <a:defRPr sz="20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a:solidFill>
            <a:schemeClr val="tx1"/>
          </a:solidFill>
          <a:latin typeface="+mn-lt"/>
        </a:defRPr>
      </a:lvl5pPr>
      <a:lvl6pPr marL="2514600" indent="-228600" algn="l" rtl="0" eaLnBrk="0" fontAlgn="base" hangingPunct="0">
        <a:spcBef>
          <a:spcPct val="20000"/>
        </a:spcBef>
        <a:spcAft>
          <a:spcPct val="0"/>
        </a:spcAft>
        <a:buClr>
          <a:schemeClr val="accent2"/>
        </a:buClr>
        <a:buChar char="–"/>
        <a:defRPr>
          <a:solidFill>
            <a:schemeClr val="tx1"/>
          </a:solidFill>
          <a:latin typeface="+mn-lt"/>
        </a:defRPr>
      </a:lvl6pPr>
      <a:lvl7pPr marL="2971800" indent="-228600" algn="l" rtl="0" eaLnBrk="0" fontAlgn="base" hangingPunct="0">
        <a:spcBef>
          <a:spcPct val="20000"/>
        </a:spcBef>
        <a:spcAft>
          <a:spcPct val="0"/>
        </a:spcAft>
        <a:buClr>
          <a:schemeClr val="accent2"/>
        </a:buClr>
        <a:buChar char="–"/>
        <a:defRPr>
          <a:solidFill>
            <a:schemeClr val="tx1"/>
          </a:solidFill>
          <a:latin typeface="+mn-lt"/>
        </a:defRPr>
      </a:lvl7pPr>
      <a:lvl8pPr marL="3429000" indent="-228600" algn="l" rtl="0" eaLnBrk="0" fontAlgn="base" hangingPunct="0">
        <a:spcBef>
          <a:spcPct val="20000"/>
        </a:spcBef>
        <a:spcAft>
          <a:spcPct val="0"/>
        </a:spcAft>
        <a:buClr>
          <a:schemeClr val="accent2"/>
        </a:buClr>
        <a:buChar char="–"/>
        <a:defRPr>
          <a:solidFill>
            <a:schemeClr val="tx1"/>
          </a:solidFill>
          <a:latin typeface="+mn-lt"/>
        </a:defRPr>
      </a:lvl8pPr>
      <a:lvl9pPr marL="3886200" indent="-228600" algn="l" rtl="0" eaLnBrk="0" fontAlgn="base" hangingPunct="0">
        <a:spcBef>
          <a:spcPct val="20000"/>
        </a:spcBef>
        <a:spcAft>
          <a:spcPct val="0"/>
        </a:spcAft>
        <a:buClr>
          <a:schemeClr val="accent2"/>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4"/>
          </p:nvPr>
        </p:nvSpPr>
        <p:spPr/>
        <p:txBody>
          <a:bodyPr/>
          <a:lstStyle/>
          <a:p>
            <a:fld id="{C000FAD8-E43B-4F1A-ADE1-F27AE2C59086}" type="slidenum">
              <a:rPr lang="en-US" altLang="en-US"/>
              <a:pPr/>
              <a:t>1</a:t>
            </a:fld>
            <a:endParaRPr lang="en-US" altLang="en-US"/>
          </a:p>
        </p:txBody>
      </p:sp>
      <p:sp>
        <p:nvSpPr>
          <p:cNvPr id="149507" name="Rectangle 3075"/>
          <p:cNvSpPr>
            <a:spLocks noGrp="1" noChangeArrowheads="1"/>
          </p:cNvSpPr>
          <p:nvPr>
            <p:ph type="subTitle" idx="1"/>
          </p:nvPr>
        </p:nvSpPr>
        <p:spPr>
          <a:xfrm>
            <a:off x="1524000" y="2667000"/>
            <a:ext cx="6400800" cy="1828800"/>
          </a:xfrm>
        </p:spPr>
        <p:txBody>
          <a:bodyPr/>
          <a:lstStyle/>
          <a:p>
            <a:r>
              <a:rPr lang="en-US" altLang="en-US" sz="4000">
                <a:solidFill>
                  <a:schemeClr val="tx2"/>
                </a:solidFill>
              </a:rPr>
              <a:t>Psychoactive Substance-Use Disorders</a:t>
            </a:r>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ChangeArrowheads="1"/>
          </p:cNvSpPr>
          <p:nvPr>
            <p:ph type="title"/>
          </p:nvPr>
        </p:nvSpPr>
        <p:spPr>
          <a:xfrm>
            <a:off x="533400" y="304800"/>
            <a:ext cx="7772400" cy="1143000"/>
          </a:xfrm>
          <a:noFill/>
          <a:ln/>
        </p:spPr>
        <p:txBody>
          <a:bodyPr anchor="ctr"/>
          <a:lstStyle/>
          <a:p>
            <a:r>
              <a:rPr lang="en-US" altLang="en-US"/>
              <a:t>Dissociative Disorders</a:t>
            </a:r>
          </a:p>
        </p:txBody>
      </p:sp>
      <p:sp>
        <p:nvSpPr>
          <p:cNvPr id="7171" name="Rectangle 3"/>
          <p:cNvSpPr>
            <a:spLocks noChangeArrowheads="1"/>
          </p:cNvSpPr>
          <p:nvPr>
            <p:ph type="body" idx="1"/>
          </p:nvPr>
        </p:nvSpPr>
        <p:spPr>
          <a:xfrm>
            <a:off x="660400" y="1676400"/>
            <a:ext cx="8178800" cy="4171950"/>
          </a:xfrm>
          <a:noFill/>
          <a:ln/>
        </p:spPr>
        <p:txBody>
          <a:bodyPr/>
          <a:lstStyle/>
          <a:p>
            <a:r>
              <a:rPr lang="en-US" altLang="en-US"/>
              <a:t> What is dissociation?</a:t>
            </a:r>
          </a:p>
          <a:p>
            <a:pPr lvl="1"/>
            <a:r>
              <a:rPr lang="en-US" altLang="en-US" sz="2000"/>
              <a:t>literally a dis-association of memory</a:t>
            </a:r>
          </a:p>
          <a:p>
            <a:pPr lvl="1"/>
            <a:r>
              <a:rPr lang="en-US" altLang="en-US" sz="2000"/>
              <a:t>person suddenly becomes unaware of some aspect of their identity or history</a:t>
            </a:r>
          </a:p>
          <a:p>
            <a:pPr lvl="1"/>
            <a:r>
              <a:rPr lang="en-US" altLang="en-US" sz="2000"/>
              <a:t>unable to recall except under special circumstances (e.g., hypnosis)</a:t>
            </a:r>
            <a:endParaRPr lang="en-US" altLang="en-US"/>
          </a:p>
          <a:p>
            <a:r>
              <a:rPr lang="en-US" altLang="en-US"/>
              <a:t>Three types are recognized</a:t>
            </a:r>
          </a:p>
          <a:p>
            <a:pPr lvl="1"/>
            <a:r>
              <a:rPr lang="en-US" altLang="en-US" sz="2000"/>
              <a:t>dissociative amnesia</a:t>
            </a:r>
          </a:p>
          <a:p>
            <a:pPr lvl="1"/>
            <a:r>
              <a:rPr lang="en-US" altLang="en-US" sz="2000"/>
              <a:t>dissociative fugue</a:t>
            </a:r>
          </a:p>
          <a:p>
            <a:pPr lvl="1"/>
            <a:r>
              <a:rPr lang="en-US" altLang="en-US" sz="2000"/>
              <a:t>dissociative identity disorder</a:t>
            </a:r>
            <a:endParaRPr lang="en-US" alt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1">
                                            <p:txEl>
                                              <p:pRg st="0" end="0"/>
                                            </p:txEl>
                                          </p:spTgt>
                                        </p:tgtEl>
                                        <p:attrNameLst>
                                          <p:attrName>style.visibility</p:attrName>
                                        </p:attrNameLst>
                                      </p:cBhvr>
                                      <p:to>
                                        <p:strVal val="visible"/>
                                      </p:to>
                                    </p:set>
                                  </p:childTnLst>
                                  <p:subTnLst>
                                    <p:animClr>
                                      <p:cBhvr override="childStyle">
                                        <p:cTn dur="1" fill="hold" display="0" masterRel="nextClick" afterEffect="1"/>
                                        <p:tgtEl>
                                          <p:spTgt spid="7171">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1">
                                            <p:txEl>
                                              <p:pRg st="1" end="1"/>
                                            </p:txEl>
                                          </p:spTgt>
                                        </p:tgtEl>
                                        <p:attrNameLst>
                                          <p:attrName>style.visibility</p:attrName>
                                        </p:attrNameLst>
                                      </p:cBhvr>
                                      <p:to>
                                        <p:strVal val="visible"/>
                                      </p:to>
                                    </p:set>
                                  </p:childTnLst>
                                  <p:subTnLst>
                                    <p:animClr>
                                      <p:cBhvr override="childStyle">
                                        <p:cTn dur="1" fill="hold" display="0" masterRel="nextClick" afterEffect="1"/>
                                        <p:tgtEl>
                                          <p:spTgt spid="7171">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1">
                                            <p:txEl>
                                              <p:pRg st="2" end="2"/>
                                            </p:txEl>
                                          </p:spTgt>
                                        </p:tgtEl>
                                        <p:attrNameLst>
                                          <p:attrName>style.visibility</p:attrName>
                                        </p:attrNameLst>
                                      </p:cBhvr>
                                      <p:to>
                                        <p:strVal val="visible"/>
                                      </p:to>
                                    </p:set>
                                  </p:childTnLst>
                                  <p:subTnLst>
                                    <p:animClr>
                                      <p:cBhvr override="childStyle">
                                        <p:cTn dur="1" fill="hold" display="0" masterRel="nextClick" afterEffect="1"/>
                                        <p:tgtEl>
                                          <p:spTgt spid="7171">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171">
                                            <p:txEl>
                                              <p:pRg st="3" end="3"/>
                                            </p:txEl>
                                          </p:spTgt>
                                        </p:tgtEl>
                                        <p:attrNameLst>
                                          <p:attrName>style.visibility</p:attrName>
                                        </p:attrNameLst>
                                      </p:cBhvr>
                                      <p:to>
                                        <p:strVal val="visible"/>
                                      </p:to>
                                    </p:set>
                                  </p:childTnLst>
                                  <p:subTnLst>
                                    <p:animClr>
                                      <p:cBhvr override="childStyle">
                                        <p:cTn dur="1" fill="hold" display="0" masterRel="nextClick" afterEffect="1"/>
                                        <p:tgtEl>
                                          <p:spTgt spid="7171">
                                            <p:txEl>
                                              <p:pRg st="3" end="3"/>
                                            </p:txEl>
                                          </p:spTgt>
                                        </p:tgtEl>
                                        <p:attrNameLst>
                                          <p:attrName>ppt_c</p:attrName>
                                        </p:attrNameLst>
                                      </p:cBhvr>
                                      <p:to>
                                        <a:schemeClr val="tx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7171">
                                            <p:txEl>
                                              <p:pRg st="4" end="4"/>
                                            </p:txEl>
                                          </p:spTgt>
                                        </p:tgtEl>
                                        <p:attrNameLst>
                                          <p:attrName>style.visibility</p:attrName>
                                        </p:attrNameLst>
                                      </p:cBhvr>
                                      <p:to>
                                        <p:strVal val="visible"/>
                                      </p:to>
                                    </p:set>
                                  </p:childTnLst>
                                  <p:subTnLst>
                                    <p:animClr>
                                      <p:cBhvr override="childStyle">
                                        <p:cTn dur="1" fill="hold" display="0" masterRel="nextClick" afterEffect="1"/>
                                        <p:tgtEl>
                                          <p:spTgt spid="7171">
                                            <p:txEl>
                                              <p:pRg st="4" end="4"/>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171">
                                            <p:txEl>
                                              <p:pRg st="5" end="5"/>
                                            </p:txEl>
                                          </p:spTgt>
                                        </p:tgtEl>
                                        <p:attrNameLst>
                                          <p:attrName>style.visibility</p:attrName>
                                        </p:attrNameLst>
                                      </p:cBhvr>
                                      <p:to>
                                        <p:strVal val="visible"/>
                                      </p:to>
                                    </p:set>
                                  </p:childTnLst>
                                  <p:subTnLst>
                                    <p:animClr>
                                      <p:cBhvr override="childStyle">
                                        <p:cTn dur="1" fill="hold" display="0" masterRel="nextClick" afterEffect="1"/>
                                        <p:tgtEl>
                                          <p:spTgt spid="7171">
                                            <p:txEl>
                                              <p:pRg st="5" end="5"/>
                                            </p:txEl>
                                          </p:spTgt>
                                        </p:tgtEl>
                                        <p:attrNameLst>
                                          <p:attrName>ppt_c</p:attrName>
                                        </p:attrNameLst>
                                      </p:cBhvr>
                                      <p:to>
                                        <a:schemeClr val="tx2"/>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171">
                                            <p:txEl>
                                              <p:pRg st="6" end="6"/>
                                            </p:txEl>
                                          </p:spTgt>
                                        </p:tgtEl>
                                        <p:attrNameLst>
                                          <p:attrName>style.visibility</p:attrName>
                                        </p:attrNameLst>
                                      </p:cBhvr>
                                      <p:to>
                                        <p:strVal val="visible"/>
                                      </p:to>
                                    </p:set>
                                  </p:childTnLst>
                                  <p:subTnLst>
                                    <p:animClr>
                                      <p:cBhvr override="childStyle">
                                        <p:cTn dur="1" fill="hold" display="0" masterRel="nextClick" afterEffect="1"/>
                                        <p:tgtEl>
                                          <p:spTgt spid="7171">
                                            <p:txEl>
                                              <p:pRg st="6" end="6"/>
                                            </p:txEl>
                                          </p:spTgt>
                                        </p:tgtEl>
                                        <p:attrNameLst>
                                          <p:attrName>ppt_c</p:attrName>
                                        </p:attrNameLst>
                                      </p:cBhvr>
                                      <p:to>
                                        <a:schemeClr val="tx2"/>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7171">
                                            <p:txEl>
                                              <p:pRg st="7" end="7"/>
                                            </p:txEl>
                                          </p:spTgt>
                                        </p:tgtEl>
                                        <p:attrNameLst>
                                          <p:attrName>style.visibility</p:attrName>
                                        </p:attrNameLst>
                                      </p:cBhvr>
                                      <p:to>
                                        <p:strVal val="visible"/>
                                      </p:to>
                                    </p:set>
                                  </p:childTnLst>
                                  <p:subTnLst>
                                    <p:animClr>
                                      <p:cBhvr override="childStyle">
                                        <p:cTn dur="1" fill="hold" display="0" masterRel="nextClick" afterEffect="1"/>
                                        <p:tgtEl>
                                          <p:spTgt spid="7171">
                                            <p:txEl>
                                              <p:pRg st="7" end="7"/>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bldLvl="4"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026"/>
          <p:cNvSpPr>
            <a:spLocks noGrp="1" noChangeArrowheads="1"/>
          </p:cNvSpPr>
          <p:nvPr>
            <p:ph type="title"/>
          </p:nvPr>
        </p:nvSpPr>
        <p:spPr/>
        <p:txBody>
          <a:bodyPr/>
          <a:lstStyle/>
          <a:p>
            <a:r>
              <a:rPr lang="en-US" altLang="en-US"/>
              <a:t>Dissociative Amnesia</a:t>
            </a:r>
          </a:p>
        </p:txBody>
      </p:sp>
      <p:sp>
        <p:nvSpPr>
          <p:cNvPr id="100355" name="Rectangle 1027"/>
          <p:cNvSpPr>
            <a:spLocks noGrp="1" noChangeArrowheads="1"/>
          </p:cNvSpPr>
          <p:nvPr>
            <p:ph type="body" idx="1"/>
          </p:nvPr>
        </p:nvSpPr>
        <p:spPr>
          <a:xfrm>
            <a:off x="584200" y="1885950"/>
            <a:ext cx="8178800" cy="4171950"/>
          </a:xfrm>
        </p:spPr>
        <p:txBody>
          <a:bodyPr/>
          <a:lstStyle/>
          <a:p>
            <a:r>
              <a:rPr lang="en-US" altLang="en-US" sz="2800"/>
              <a:t>Marian and her brother were recently victims of a robbery.  Marian was not injured, but her brother was killed when he resisted the robbers.  Marian is unable to recall any details from the time of the accident until four days later.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a:t>Dissociative Amnesia</a:t>
            </a:r>
          </a:p>
        </p:txBody>
      </p:sp>
      <p:sp>
        <p:nvSpPr>
          <p:cNvPr id="19459" name="Rectangle 3"/>
          <p:cNvSpPr>
            <a:spLocks noGrp="1" noChangeArrowheads="1"/>
          </p:cNvSpPr>
          <p:nvPr>
            <p:ph type="body" idx="1"/>
          </p:nvPr>
        </p:nvSpPr>
        <p:spPr>
          <a:xfrm>
            <a:off x="685800" y="1752600"/>
            <a:ext cx="8153400" cy="4191000"/>
          </a:xfrm>
        </p:spPr>
        <p:txBody>
          <a:bodyPr/>
          <a:lstStyle/>
          <a:p>
            <a:r>
              <a:rPr lang="en-US" altLang="en-US"/>
              <a:t>Also known as psychogenic amnesia </a:t>
            </a:r>
          </a:p>
          <a:p>
            <a:r>
              <a:rPr lang="en-US" altLang="en-US"/>
              <a:t>Memory loss the only symptom</a:t>
            </a:r>
          </a:p>
          <a:p>
            <a:r>
              <a:rPr lang="en-US" altLang="en-US"/>
              <a:t>Often selective loss surrounding traumatic events</a:t>
            </a:r>
          </a:p>
          <a:p>
            <a:pPr lvl="1"/>
            <a:r>
              <a:rPr lang="en-US" altLang="en-US" sz="2000"/>
              <a:t>person still knows identity and most of their past</a:t>
            </a:r>
            <a:endParaRPr lang="en-US" altLang="en-US"/>
          </a:p>
          <a:p>
            <a:r>
              <a:rPr lang="en-US" altLang="en-US"/>
              <a:t>Can also be global</a:t>
            </a:r>
          </a:p>
          <a:p>
            <a:pPr lvl="1"/>
            <a:r>
              <a:rPr lang="en-US" altLang="en-US" sz="2000"/>
              <a:t>loss of identity without replacement with a new one</a:t>
            </a:r>
            <a:endParaRPr lang="en-US" altLang="en-US"/>
          </a:p>
          <a:p>
            <a:r>
              <a:rPr lang="en-US" altLang="en-US"/>
              <a:t>Contrast this with dissociative fugue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59">
                                            <p:txEl>
                                              <p:pRg st="0" end="0"/>
                                            </p:txEl>
                                          </p:spTgt>
                                        </p:tgtEl>
                                        <p:attrNameLst>
                                          <p:attrName>style.visibility</p:attrName>
                                        </p:attrNameLst>
                                      </p:cBhvr>
                                      <p:to>
                                        <p:strVal val="visible"/>
                                      </p:to>
                                    </p:set>
                                  </p:childTnLst>
                                  <p:subTnLst>
                                    <p:animClr>
                                      <p:cBhvr override="childStyle">
                                        <p:cTn dur="1" fill="hold" display="0" masterRel="nextClick" afterEffect="1"/>
                                        <p:tgtEl>
                                          <p:spTgt spid="19459">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459">
                                            <p:txEl>
                                              <p:pRg st="1" end="1"/>
                                            </p:txEl>
                                          </p:spTgt>
                                        </p:tgtEl>
                                        <p:attrNameLst>
                                          <p:attrName>style.visibility</p:attrName>
                                        </p:attrNameLst>
                                      </p:cBhvr>
                                      <p:to>
                                        <p:strVal val="visible"/>
                                      </p:to>
                                    </p:set>
                                  </p:childTnLst>
                                  <p:subTnLst>
                                    <p:animClr>
                                      <p:cBhvr override="childStyle">
                                        <p:cTn dur="1" fill="hold" display="0" masterRel="nextClick" afterEffect="1"/>
                                        <p:tgtEl>
                                          <p:spTgt spid="19459">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459">
                                            <p:txEl>
                                              <p:pRg st="2" end="2"/>
                                            </p:txEl>
                                          </p:spTgt>
                                        </p:tgtEl>
                                        <p:attrNameLst>
                                          <p:attrName>style.visibility</p:attrName>
                                        </p:attrNameLst>
                                      </p:cBhvr>
                                      <p:to>
                                        <p:strVal val="visible"/>
                                      </p:to>
                                    </p:set>
                                  </p:childTnLst>
                                  <p:subTnLst>
                                    <p:animClr>
                                      <p:cBhvr override="childStyle">
                                        <p:cTn dur="1" fill="hold" display="0" masterRel="nextClick" afterEffect="1"/>
                                        <p:tgtEl>
                                          <p:spTgt spid="19459">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459">
                                            <p:txEl>
                                              <p:pRg st="3" end="3"/>
                                            </p:txEl>
                                          </p:spTgt>
                                        </p:tgtEl>
                                        <p:attrNameLst>
                                          <p:attrName>style.visibility</p:attrName>
                                        </p:attrNameLst>
                                      </p:cBhvr>
                                      <p:to>
                                        <p:strVal val="visible"/>
                                      </p:to>
                                    </p:set>
                                  </p:childTnLst>
                                  <p:subTnLst>
                                    <p:animClr>
                                      <p:cBhvr override="childStyle">
                                        <p:cTn dur="1" fill="hold" display="0" masterRel="nextClick" afterEffect="1"/>
                                        <p:tgtEl>
                                          <p:spTgt spid="19459">
                                            <p:txEl>
                                              <p:pRg st="3" end="3"/>
                                            </p:txEl>
                                          </p:spTgt>
                                        </p:tgtEl>
                                        <p:attrNameLst>
                                          <p:attrName>ppt_c</p:attrName>
                                        </p:attrNameLst>
                                      </p:cBhvr>
                                      <p:to>
                                        <a:schemeClr val="tx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9459">
                                            <p:txEl>
                                              <p:pRg st="4" end="4"/>
                                            </p:txEl>
                                          </p:spTgt>
                                        </p:tgtEl>
                                        <p:attrNameLst>
                                          <p:attrName>style.visibility</p:attrName>
                                        </p:attrNameLst>
                                      </p:cBhvr>
                                      <p:to>
                                        <p:strVal val="visible"/>
                                      </p:to>
                                    </p:set>
                                  </p:childTnLst>
                                  <p:subTnLst>
                                    <p:animClr>
                                      <p:cBhvr override="childStyle">
                                        <p:cTn dur="1" fill="hold" display="0" masterRel="nextClick" afterEffect="1"/>
                                        <p:tgtEl>
                                          <p:spTgt spid="19459">
                                            <p:txEl>
                                              <p:pRg st="4" end="4"/>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9459">
                                            <p:txEl>
                                              <p:pRg st="5" end="5"/>
                                            </p:txEl>
                                          </p:spTgt>
                                        </p:tgtEl>
                                        <p:attrNameLst>
                                          <p:attrName>style.visibility</p:attrName>
                                        </p:attrNameLst>
                                      </p:cBhvr>
                                      <p:to>
                                        <p:strVal val="visible"/>
                                      </p:to>
                                    </p:set>
                                  </p:childTnLst>
                                  <p:subTnLst>
                                    <p:animClr>
                                      <p:cBhvr override="childStyle">
                                        <p:cTn dur="1" fill="hold" display="0" masterRel="nextClick" afterEffect="1"/>
                                        <p:tgtEl>
                                          <p:spTgt spid="19459">
                                            <p:txEl>
                                              <p:pRg st="5" end="5"/>
                                            </p:txEl>
                                          </p:spTgt>
                                        </p:tgtEl>
                                        <p:attrNameLst>
                                          <p:attrName>ppt_c</p:attrName>
                                        </p:attrNameLst>
                                      </p:cBhvr>
                                      <p:to>
                                        <a:schemeClr val="tx2"/>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9459">
                                            <p:txEl>
                                              <p:pRg st="6" end="6"/>
                                            </p:txEl>
                                          </p:spTgt>
                                        </p:tgtEl>
                                        <p:attrNameLst>
                                          <p:attrName>style.visibility</p:attrName>
                                        </p:attrNameLst>
                                      </p:cBhvr>
                                      <p:to>
                                        <p:strVal val="visible"/>
                                      </p:to>
                                    </p:set>
                                  </p:childTnLst>
                                  <p:subTnLst>
                                    <p:animClr>
                                      <p:cBhvr override="childStyle">
                                        <p:cTn dur="1" fill="hold" display="0" masterRel="nextClick" afterEffect="1"/>
                                        <p:tgtEl>
                                          <p:spTgt spid="19459">
                                            <p:txEl>
                                              <p:pRg st="6" end="6"/>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bldLvl="4"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026"/>
          <p:cNvSpPr>
            <a:spLocks noGrp="1" noChangeArrowheads="1"/>
          </p:cNvSpPr>
          <p:nvPr>
            <p:ph type="title"/>
          </p:nvPr>
        </p:nvSpPr>
        <p:spPr/>
        <p:txBody>
          <a:bodyPr/>
          <a:lstStyle/>
          <a:p>
            <a:r>
              <a:rPr lang="en-US" altLang="en-US"/>
              <a:t>Dissociative Fugue</a:t>
            </a:r>
          </a:p>
        </p:txBody>
      </p:sp>
      <p:sp>
        <p:nvSpPr>
          <p:cNvPr id="122883" name="Rectangle 1027"/>
          <p:cNvSpPr>
            <a:spLocks noGrp="1" noChangeArrowheads="1"/>
          </p:cNvSpPr>
          <p:nvPr>
            <p:ph type="body" idx="1"/>
          </p:nvPr>
        </p:nvSpPr>
        <p:spPr/>
        <p:txBody>
          <a:bodyPr/>
          <a:lstStyle/>
          <a:p>
            <a:r>
              <a:rPr lang="en-US" altLang="en-US"/>
              <a:t>Jay, a high school physics teacher in New York City, disappeared three days after his wife unexpectedly left him for another man.  Six months later, he was discovered tending bar in Miami Beach.  Calling himself Martin, he claimed to have no recollection of his past life and insisted that he had never been married.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a:t>Dissociative Fugue</a:t>
            </a:r>
          </a:p>
        </p:txBody>
      </p:sp>
      <p:sp>
        <p:nvSpPr>
          <p:cNvPr id="39939" name="Rectangle 3"/>
          <p:cNvSpPr>
            <a:spLocks noGrp="1" noChangeArrowheads="1"/>
          </p:cNvSpPr>
          <p:nvPr>
            <p:ph type="body" idx="1"/>
          </p:nvPr>
        </p:nvSpPr>
        <p:spPr>
          <a:xfrm>
            <a:off x="609600" y="1752600"/>
            <a:ext cx="8178800" cy="4171950"/>
          </a:xfrm>
        </p:spPr>
        <p:txBody>
          <a:bodyPr/>
          <a:lstStyle/>
          <a:p>
            <a:r>
              <a:rPr lang="en-US" altLang="en-US"/>
              <a:t>Also known as psychogenic fugue </a:t>
            </a:r>
          </a:p>
          <a:p>
            <a:r>
              <a:rPr lang="en-US" altLang="en-US"/>
              <a:t>Global amnesia with identity replacement </a:t>
            </a:r>
          </a:p>
          <a:p>
            <a:pPr lvl="1"/>
            <a:r>
              <a:rPr lang="en-US" altLang="en-US" sz="2000"/>
              <a:t>leaves home</a:t>
            </a:r>
          </a:p>
          <a:p>
            <a:pPr lvl="1"/>
            <a:r>
              <a:rPr lang="en-US" altLang="en-US" sz="2000"/>
              <a:t>develops a new identity</a:t>
            </a:r>
          </a:p>
          <a:p>
            <a:pPr lvl="1"/>
            <a:r>
              <a:rPr lang="en-US" altLang="en-US" sz="2000"/>
              <a:t>apparently no recollection of former life</a:t>
            </a:r>
          </a:p>
          <a:p>
            <a:pPr lvl="1"/>
            <a:r>
              <a:rPr lang="en-US" altLang="en-US" sz="2000"/>
              <a:t>called a ‘fugue state’</a:t>
            </a:r>
            <a:endParaRPr lang="en-US" altLang="en-US"/>
          </a:p>
          <a:p>
            <a:r>
              <a:rPr lang="en-US" altLang="en-US"/>
              <a:t>If fugue wears off</a:t>
            </a:r>
          </a:p>
          <a:p>
            <a:pPr lvl="1"/>
            <a:r>
              <a:rPr lang="en-US" altLang="en-US" sz="2000"/>
              <a:t>old identity recovers</a:t>
            </a:r>
          </a:p>
          <a:p>
            <a:pPr lvl="1"/>
            <a:r>
              <a:rPr lang="en-US" altLang="en-US" sz="2000"/>
              <a:t>new identity is totally forgotten</a:t>
            </a:r>
            <a:endParaRPr lang="en-U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026"/>
          <p:cNvSpPr>
            <a:spLocks noGrp="1" noChangeArrowheads="1"/>
          </p:cNvSpPr>
          <p:nvPr>
            <p:ph type="title"/>
          </p:nvPr>
        </p:nvSpPr>
        <p:spPr>
          <a:xfrm>
            <a:off x="406400" y="304800"/>
            <a:ext cx="7772400" cy="1143000"/>
          </a:xfrm>
        </p:spPr>
        <p:txBody>
          <a:bodyPr/>
          <a:lstStyle/>
          <a:p>
            <a:r>
              <a:rPr lang="en-US" altLang="en-US"/>
              <a:t>Dissociative Identity Disorder (DID)</a:t>
            </a:r>
          </a:p>
        </p:txBody>
      </p:sp>
      <p:sp>
        <p:nvSpPr>
          <p:cNvPr id="124931" name="Rectangle 1027"/>
          <p:cNvSpPr>
            <a:spLocks noGrp="1" noChangeArrowheads="1"/>
          </p:cNvSpPr>
          <p:nvPr>
            <p:ph type="body" idx="1"/>
          </p:nvPr>
        </p:nvSpPr>
        <p:spPr/>
        <p:txBody>
          <a:bodyPr/>
          <a:lstStyle/>
          <a:p>
            <a:r>
              <a:rPr lang="en-US" altLang="en-US"/>
              <a:t>Norma has frequent memory gaps and cannot account for her whereabouts during certain periods of time.  While being interviewed by a clinical psychologist, she began speaking in a childlike voice.  She claimed that her name was Donna and that she was only six years old.  Moments later, she seemed to revert to her adult voice and had no recollection of speaking in a childlike voice or claiming that her name was Donna.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26"/>
          <p:cNvSpPr>
            <a:spLocks noGrp="1" noChangeArrowheads="1"/>
          </p:cNvSpPr>
          <p:nvPr>
            <p:ph type="title"/>
          </p:nvPr>
        </p:nvSpPr>
        <p:spPr>
          <a:xfrm>
            <a:off x="406400" y="304800"/>
            <a:ext cx="7772400" cy="1143000"/>
          </a:xfrm>
        </p:spPr>
        <p:txBody>
          <a:bodyPr/>
          <a:lstStyle/>
          <a:p>
            <a:r>
              <a:rPr lang="en-US" altLang="en-US"/>
              <a:t>Dissociative Identity Disorder (DID)</a:t>
            </a:r>
          </a:p>
        </p:txBody>
      </p:sp>
      <p:sp>
        <p:nvSpPr>
          <p:cNvPr id="41987" name="Rectangle 1027"/>
          <p:cNvSpPr>
            <a:spLocks noGrp="1" noChangeArrowheads="1"/>
          </p:cNvSpPr>
          <p:nvPr>
            <p:ph type="body" idx="1"/>
          </p:nvPr>
        </p:nvSpPr>
        <p:spPr>
          <a:xfrm>
            <a:off x="457200" y="1752600"/>
            <a:ext cx="8229600" cy="4572000"/>
          </a:xfrm>
        </p:spPr>
        <p:txBody>
          <a:bodyPr/>
          <a:lstStyle/>
          <a:p>
            <a:r>
              <a:rPr lang="en-US" altLang="en-US"/>
              <a:t>Originally known as “multiple personality disorder” </a:t>
            </a:r>
          </a:p>
          <a:p>
            <a:r>
              <a:rPr lang="en-US" altLang="en-US"/>
              <a:t>2 or more distinct personalities manifested by the same person at different times</a:t>
            </a:r>
          </a:p>
          <a:p>
            <a:r>
              <a:rPr lang="en-US" altLang="en-US"/>
              <a:t>VERY rare and controversial disorder </a:t>
            </a:r>
          </a:p>
          <a:p>
            <a:r>
              <a:rPr lang="en-US" altLang="en-US"/>
              <a:t>Examples include Sybil, Trudy Chase, Chris Sizemore (“Eve”)</a:t>
            </a:r>
          </a:p>
          <a:p>
            <a:r>
              <a:rPr lang="en-US" altLang="en-US"/>
              <a:t>Has been tried as a criminal defense</a:t>
            </a:r>
          </a:p>
          <a:p>
            <a:pPr lvl="1"/>
            <a:r>
              <a:rPr lang="en-US" altLang="en-US" sz="2000"/>
              <a:t>Hillside strangler </a:t>
            </a:r>
          </a:p>
          <a:p>
            <a:pPr lvl="1"/>
            <a:r>
              <a:rPr lang="en-US" altLang="en-US" sz="2000"/>
              <a:t>he was (both) convicted</a:t>
            </a:r>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06400" y="304800"/>
            <a:ext cx="7772400" cy="1143000"/>
          </a:xfrm>
        </p:spPr>
        <p:txBody>
          <a:bodyPr/>
          <a:lstStyle/>
          <a:p>
            <a:r>
              <a:rPr lang="en-US" altLang="en-US"/>
              <a:t>Dissociative Identity Disorder (DID)</a:t>
            </a:r>
          </a:p>
        </p:txBody>
      </p:sp>
      <p:sp>
        <p:nvSpPr>
          <p:cNvPr id="44035" name="Rectangle 3"/>
          <p:cNvSpPr>
            <a:spLocks noGrp="1" noChangeArrowheads="1"/>
          </p:cNvSpPr>
          <p:nvPr>
            <p:ph type="body" idx="1"/>
          </p:nvPr>
        </p:nvSpPr>
        <p:spPr/>
        <p:txBody>
          <a:bodyPr/>
          <a:lstStyle/>
          <a:p>
            <a:r>
              <a:rPr lang="en-US" altLang="en-US" sz="2800"/>
              <a:t>Pattern typically starts prior to age 10 (childhood)</a:t>
            </a:r>
          </a:p>
          <a:p>
            <a:r>
              <a:rPr lang="en-US" altLang="en-US" sz="2800"/>
              <a:t>Most people with disorder are women</a:t>
            </a:r>
          </a:p>
          <a:p>
            <a:r>
              <a:rPr lang="en-US" altLang="en-US" sz="2800"/>
              <a:t>Most report recall of torture or sexual abuse as children and show symptoms of PTSD</a:t>
            </a:r>
            <a:endParaRPr lang="en-US" altLang="en-US"/>
          </a:p>
          <a:p>
            <a:pPr lvl="1"/>
            <a:endParaRPr lang="en-US"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06400" y="304800"/>
            <a:ext cx="7772400" cy="1143000"/>
          </a:xfrm>
        </p:spPr>
        <p:txBody>
          <a:bodyPr/>
          <a:lstStyle/>
          <a:p>
            <a:r>
              <a:rPr lang="en-US" altLang="en-US"/>
              <a:t>Causes of Dissociative Disorders?</a:t>
            </a:r>
          </a:p>
        </p:txBody>
      </p:sp>
      <p:sp>
        <p:nvSpPr>
          <p:cNvPr id="20483" name="Rectangle 3"/>
          <p:cNvSpPr>
            <a:spLocks noGrp="1" noChangeArrowheads="1"/>
          </p:cNvSpPr>
          <p:nvPr>
            <p:ph type="body" idx="1"/>
          </p:nvPr>
        </p:nvSpPr>
        <p:spPr>
          <a:xfrm>
            <a:off x="609600" y="1600200"/>
            <a:ext cx="8153400" cy="4343400"/>
          </a:xfrm>
        </p:spPr>
        <p:txBody>
          <a:bodyPr/>
          <a:lstStyle/>
          <a:p>
            <a:r>
              <a:rPr lang="en-US" altLang="en-US" sz="2800"/>
              <a:t>Repeated, severe sexual or physical abuse</a:t>
            </a:r>
          </a:p>
          <a:p>
            <a:r>
              <a:rPr lang="en-US" altLang="en-US" sz="2800"/>
              <a:t>However, many abused people do not develop DID</a:t>
            </a:r>
          </a:p>
          <a:p>
            <a:r>
              <a:rPr lang="en-US" altLang="en-US" sz="2800"/>
              <a:t>Combine abuse with biological predisposition toward dissociation?</a:t>
            </a:r>
            <a:endParaRPr lang="en-US" altLang="en-US"/>
          </a:p>
          <a:p>
            <a:pPr lvl="1"/>
            <a:r>
              <a:rPr lang="en-US" altLang="en-US"/>
              <a:t>people with DID are easier to hypnotize than others</a:t>
            </a:r>
          </a:p>
          <a:p>
            <a:pPr lvl="1"/>
            <a:r>
              <a:rPr lang="en-US" altLang="en-US"/>
              <a:t>may begin as series of hypnotic trances to cope with abusive situations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3">
                                            <p:txEl>
                                              <p:pRg st="0" end="0"/>
                                            </p:txEl>
                                          </p:spTgt>
                                        </p:tgtEl>
                                        <p:attrNameLst>
                                          <p:attrName>style.visibility</p:attrName>
                                        </p:attrNameLst>
                                      </p:cBhvr>
                                      <p:to>
                                        <p:strVal val="visible"/>
                                      </p:to>
                                    </p:set>
                                  </p:childTnLst>
                                  <p:subTnLst>
                                    <p:animClr>
                                      <p:cBhvr override="childStyle">
                                        <p:cTn dur="1" fill="hold" display="0" masterRel="nextClick" afterEffect="1"/>
                                        <p:tgtEl>
                                          <p:spTgt spid="20483">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3">
                                            <p:txEl>
                                              <p:pRg st="1" end="1"/>
                                            </p:txEl>
                                          </p:spTgt>
                                        </p:tgtEl>
                                        <p:attrNameLst>
                                          <p:attrName>style.visibility</p:attrName>
                                        </p:attrNameLst>
                                      </p:cBhvr>
                                      <p:to>
                                        <p:strVal val="visible"/>
                                      </p:to>
                                    </p:set>
                                  </p:childTnLst>
                                  <p:subTnLst>
                                    <p:animClr>
                                      <p:cBhvr override="childStyle">
                                        <p:cTn dur="1" fill="hold" display="0" masterRel="nextClick" afterEffect="1"/>
                                        <p:tgtEl>
                                          <p:spTgt spid="20483">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3">
                                            <p:txEl>
                                              <p:pRg st="2" end="2"/>
                                            </p:txEl>
                                          </p:spTgt>
                                        </p:tgtEl>
                                        <p:attrNameLst>
                                          <p:attrName>style.visibility</p:attrName>
                                        </p:attrNameLst>
                                      </p:cBhvr>
                                      <p:to>
                                        <p:strVal val="visible"/>
                                      </p:to>
                                    </p:set>
                                  </p:childTnLst>
                                  <p:subTnLst>
                                    <p:animClr>
                                      <p:cBhvr override="childStyle">
                                        <p:cTn dur="1" fill="hold" display="0" masterRel="nextClick" afterEffect="1"/>
                                        <p:tgtEl>
                                          <p:spTgt spid="20483">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483">
                                            <p:txEl>
                                              <p:pRg st="3" end="3"/>
                                            </p:txEl>
                                          </p:spTgt>
                                        </p:tgtEl>
                                        <p:attrNameLst>
                                          <p:attrName>style.visibility</p:attrName>
                                        </p:attrNameLst>
                                      </p:cBhvr>
                                      <p:to>
                                        <p:strVal val="visible"/>
                                      </p:to>
                                    </p:set>
                                  </p:childTnLst>
                                  <p:subTnLst>
                                    <p:animClr>
                                      <p:cBhvr override="childStyle">
                                        <p:cTn dur="1" fill="hold" display="0" masterRel="nextClick" afterEffect="1"/>
                                        <p:tgtEl>
                                          <p:spTgt spid="20483">
                                            <p:txEl>
                                              <p:pRg st="3" end="3"/>
                                            </p:txEl>
                                          </p:spTgt>
                                        </p:tgtEl>
                                        <p:attrNameLst>
                                          <p:attrName>ppt_c</p:attrName>
                                        </p:attrNameLst>
                                      </p:cBhvr>
                                      <p:to>
                                        <a:schemeClr val="tx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483">
                                            <p:txEl>
                                              <p:pRg st="4" end="4"/>
                                            </p:txEl>
                                          </p:spTgt>
                                        </p:tgtEl>
                                        <p:attrNameLst>
                                          <p:attrName>style.visibility</p:attrName>
                                        </p:attrNameLst>
                                      </p:cBhvr>
                                      <p:to>
                                        <p:strVal val="visible"/>
                                      </p:to>
                                    </p:set>
                                  </p:childTnLst>
                                  <p:subTnLst>
                                    <p:animClr>
                                      <p:cBhvr override="childStyle">
                                        <p:cTn dur="1" fill="hold" display="0" masterRel="nextClick" afterEffect="1"/>
                                        <p:tgtEl>
                                          <p:spTgt spid="20483">
                                            <p:txEl>
                                              <p:pRg st="4" end="4"/>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3"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a:t>The DID Controversy</a:t>
            </a:r>
          </a:p>
        </p:txBody>
      </p:sp>
      <p:sp>
        <p:nvSpPr>
          <p:cNvPr id="22531" name="Rectangle 3"/>
          <p:cNvSpPr>
            <a:spLocks noGrp="1" noChangeArrowheads="1"/>
          </p:cNvSpPr>
          <p:nvPr>
            <p:ph type="body" idx="1"/>
          </p:nvPr>
        </p:nvSpPr>
        <p:spPr>
          <a:xfrm>
            <a:off x="457200" y="1676400"/>
            <a:ext cx="8382000" cy="4514850"/>
          </a:xfrm>
        </p:spPr>
        <p:txBody>
          <a:bodyPr/>
          <a:lstStyle/>
          <a:p>
            <a:r>
              <a:rPr lang="en-US" altLang="en-US" sz="2800"/>
              <a:t>Spanos’s studies</a:t>
            </a:r>
          </a:p>
          <a:p>
            <a:r>
              <a:rPr lang="en-US" altLang="en-US" sz="2800"/>
              <a:t>Some curious statistics</a:t>
            </a:r>
            <a:endParaRPr lang="en-US" altLang="en-US"/>
          </a:p>
          <a:p>
            <a:pPr lvl="1"/>
            <a:r>
              <a:rPr lang="en-US" altLang="en-US"/>
              <a:t>1930-60: 2 cases per decade in USA</a:t>
            </a:r>
          </a:p>
          <a:p>
            <a:pPr lvl="1"/>
            <a:r>
              <a:rPr lang="en-US" altLang="en-US"/>
              <a:t>1980s: 20,000 cases reported</a:t>
            </a:r>
          </a:p>
          <a:p>
            <a:pPr lvl="1"/>
            <a:r>
              <a:rPr lang="en-US" altLang="en-US"/>
              <a:t>many more cases in US than elsewhere</a:t>
            </a:r>
          </a:p>
          <a:p>
            <a:pPr lvl="1"/>
            <a:r>
              <a:rPr lang="en-US" altLang="en-US"/>
              <a:t>varies by therapist - some see none, others see a lot</a:t>
            </a:r>
          </a:p>
          <a:p>
            <a:r>
              <a:rPr lang="en-US" altLang="en-US" sz="2800"/>
              <a:t>Is DID the result of suggestion by therapist and acting by patient?</a:t>
            </a:r>
            <a:endParaRPr lang="en-US" alt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1026"/>
          <p:cNvSpPr>
            <a:spLocks noGrp="1" noChangeArrowheads="1"/>
          </p:cNvSpPr>
          <p:nvPr>
            <p:ph type="title"/>
          </p:nvPr>
        </p:nvSpPr>
        <p:spPr/>
        <p:txBody>
          <a:bodyPr/>
          <a:lstStyle/>
          <a:p>
            <a:r>
              <a:rPr lang="en-US" altLang="en-US" sz="4400"/>
              <a:t>Definitions</a:t>
            </a:r>
          </a:p>
        </p:txBody>
      </p:sp>
      <p:sp>
        <p:nvSpPr>
          <p:cNvPr id="137219" name="Rectangle 1027"/>
          <p:cNvSpPr>
            <a:spLocks noGrp="1" noChangeArrowheads="1"/>
          </p:cNvSpPr>
          <p:nvPr>
            <p:ph type="body" idx="1"/>
          </p:nvPr>
        </p:nvSpPr>
        <p:spPr>
          <a:xfrm>
            <a:off x="609600" y="1828800"/>
            <a:ext cx="8178800" cy="4171950"/>
          </a:xfrm>
        </p:spPr>
        <p:txBody>
          <a:bodyPr/>
          <a:lstStyle/>
          <a:p>
            <a:r>
              <a:rPr lang="en-US" altLang="en-US"/>
              <a:t>Psychoactive substance-use disorder</a:t>
            </a:r>
          </a:p>
          <a:p>
            <a:pPr lvl="1"/>
            <a:r>
              <a:rPr lang="en-US" altLang="en-US" sz="2000"/>
              <a:t>Abuse or dependence on drug that acts on brain &amp; affects emotions, perceptions, or thoughts</a:t>
            </a:r>
            <a:endParaRPr lang="en-US" altLang="en-US"/>
          </a:p>
          <a:p>
            <a:r>
              <a:rPr lang="en-US" altLang="en-US"/>
              <a:t>Drug abuse</a:t>
            </a:r>
            <a:r>
              <a:rPr lang="en-US" altLang="en-US" sz="2800"/>
              <a:t> </a:t>
            </a:r>
          </a:p>
          <a:p>
            <a:pPr lvl="1"/>
            <a:r>
              <a:rPr lang="en-US" altLang="en-US" sz="2000"/>
              <a:t>persistent use of a drug harmful to self or society</a:t>
            </a:r>
            <a:endParaRPr lang="en-US" altLang="en-US"/>
          </a:p>
          <a:p>
            <a:r>
              <a:rPr lang="en-US" altLang="en-US"/>
              <a:t>Drug dependence</a:t>
            </a:r>
            <a:r>
              <a:rPr lang="en-US" altLang="en-US" sz="2800"/>
              <a:t> </a:t>
            </a:r>
          </a:p>
          <a:p>
            <a:pPr lvl="1"/>
            <a:r>
              <a:rPr lang="en-US" altLang="en-US" sz="2000"/>
              <a:t>addiction</a:t>
            </a:r>
          </a:p>
          <a:p>
            <a:pPr lvl="1"/>
            <a:r>
              <a:rPr lang="en-US" altLang="en-US" sz="2000"/>
              <a:t>person feels compelled to take drug on regular basis &amp; feels distress without it</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7219">
                                            <p:txEl>
                                              <p:pRg st="0" end="0"/>
                                            </p:txEl>
                                          </p:spTgt>
                                        </p:tgtEl>
                                        <p:attrNameLst>
                                          <p:attrName>style.visibility</p:attrName>
                                        </p:attrNameLst>
                                      </p:cBhvr>
                                      <p:to>
                                        <p:strVal val="visible"/>
                                      </p:to>
                                    </p:set>
                                  </p:childTnLst>
                                  <p:subTnLst>
                                    <p:animClr>
                                      <p:cBhvr override="childStyle">
                                        <p:cTn dur="1" fill="hold" display="0" masterRel="nextClick" afterEffect="1"/>
                                        <p:tgtEl>
                                          <p:spTgt spid="137219">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7219">
                                            <p:txEl>
                                              <p:pRg st="1" end="1"/>
                                            </p:txEl>
                                          </p:spTgt>
                                        </p:tgtEl>
                                        <p:attrNameLst>
                                          <p:attrName>style.visibility</p:attrName>
                                        </p:attrNameLst>
                                      </p:cBhvr>
                                      <p:to>
                                        <p:strVal val="visible"/>
                                      </p:to>
                                    </p:set>
                                  </p:childTnLst>
                                  <p:subTnLst>
                                    <p:animClr>
                                      <p:cBhvr override="childStyle">
                                        <p:cTn dur="1" fill="hold" display="0" masterRel="nextClick" afterEffect="1"/>
                                        <p:tgtEl>
                                          <p:spTgt spid="137219">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7219">
                                            <p:txEl>
                                              <p:pRg st="2" end="2"/>
                                            </p:txEl>
                                          </p:spTgt>
                                        </p:tgtEl>
                                        <p:attrNameLst>
                                          <p:attrName>style.visibility</p:attrName>
                                        </p:attrNameLst>
                                      </p:cBhvr>
                                      <p:to>
                                        <p:strVal val="visible"/>
                                      </p:to>
                                    </p:set>
                                  </p:childTnLst>
                                  <p:subTnLst>
                                    <p:animClr>
                                      <p:cBhvr override="childStyle">
                                        <p:cTn dur="1" fill="hold" display="0" masterRel="nextClick" afterEffect="1"/>
                                        <p:tgtEl>
                                          <p:spTgt spid="137219">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7219">
                                            <p:txEl>
                                              <p:pRg st="3" end="3"/>
                                            </p:txEl>
                                          </p:spTgt>
                                        </p:tgtEl>
                                        <p:attrNameLst>
                                          <p:attrName>style.visibility</p:attrName>
                                        </p:attrNameLst>
                                      </p:cBhvr>
                                      <p:to>
                                        <p:strVal val="visible"/>
                                      </p:to>
                                    </p:set>
                                  </p:childTnLst>
                                  <p:subTnLst>
                                    <p:animClr>
                                      <p:cBhvr override="childStyle">
                                        <p:cTn dur="1" fill="hold" display="0" masterRel="nextClick" afterEffect="1"/>
                                        <p:tgtEl>
                                          <p:spTgt spid="137219">
                                            <p:txEl>
                                              <p:pRg st="3" end="3"/>
                                            </p:txEl>
                                          </p:spTgt>
                                        </p:tgtEl>
                                        <p:attrNameLst>
                                          <p:attrName>ppt_c</p:attrName>
                                        </p:attrNameLst>
                                      </p:cBhvr>
                                      <p:to>
                                        <a:schemeClr val="tx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7219">
                                            <p:txEl>
                                              <p:pRg st="4" end="4"/>
                                            </p:txEl>
                                          </p:spTgt>
                                        </p:tgtEl>
                                        <p:attrNameLst>
                                          <p:attrName>style.visibility</p:attrName>
                                        </p:attrNameLst>
                                      </p:cBhvr>
                                      <p:to>
                                        <p:strVal val="visible"/>
                                      </p:to>
                                    </p:set>
                                  </p:childTnLst>
                                  <p:subTnLst>
                                    <p:animClr>
                                      <p:cBhvr override="childStyle">
                                        <p:cTn dur="1" fill="hold" display="0" masterRel="nextClick" afterEffect="1"/>
                                        <p:tgtEl>
                                          <p:spTgt spid="137219">
                                            <p:txEl>
                                              <p:pRg st="4" end="4"/>
                                            </p:txEl>
                                          </p:spTgt>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7219">
                                            <p:txEl>
                                              <p:pRg st="5" end="5"/>
                                            </p:txEl>
                                          </p:spTgt>
                                        </p:tgtEl>
                                        <p:attrNameLst>
                                          <p:attrName>style.visibility</p:attrName>
                                        </p:attrNameLst>
                                      </p:cBhvr>
                                      <p:to>
                                        <p:strVal val="visible"/>
                                      </p:to>
                                    </p:set>
                                  </p:childTnLst>
                                  <p:subTnLst>
                                    <p:animClr>
                                      <p:cBhvr override="childStyle">
                                        <p:cTn dur="1" fill="hold" display="0" masterRel="nextClick" afterEffect="1"/>
                                        <p:tgtEl>
                                          <p:spTgt spid="137219">
                                            <p:txEl>
                                              <p:pRg st="5" end="5"/>
                                            </p:txEl>
                                          </p:spTgt>
                                        </p:tgtEl>
                                        <p:attrNameLst>
                                          <p:attrName>ppt_c</p:attrName>
                                        </p:attrNameLst>
                                      </p:cBhvr>
                                      <p:to>
                                        <a:schemeClr val="tx2"/>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37219">
                                            <p:txEl>
                                              <p:pRg st="6" end="6"/>
                                            </p:txEl>
                                          </p:spTgt>
                                        </p:tgtEl>
                                        <p:attrNameLst>
                                          <p:attrName>style.visibility</p:attrName>
                                        </p:attrNameLst>
                                      </p:cBhvr>
                                      <p:to>
                                        <p:strVal val="visible"/>
                                      </p:to>
                                    </p:set>
                                  </p:childTnLst>
                                  <p:subTnLst>
                                    <p:animClr>
                                      <p:cBhvr override="childStyle">
                                        <p:cTn dur="1" fill="hold" display="0" masterRel="nextClick" afterEffect="1"/>
                                        <p:tgtEl>
                                          <p:spTgt spid="137219">
                                            <p:txEl>
                                              <p:pRg st="6" end="6"/>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bldLvl="4"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What is Schizophrenia?</a:t>
            </a:r>
          </a:p>
        </p:txBody>
      </p:sp>
      <p:sp>
        <p:nvSpPr>
          <p:cNvPr id="160771" name="Rectangle 3"/>
          <p:cNvSpPr>
            <a:spLocks noGrp="1" noChangeArrowheads="1"/>
          </p:cNvSpPr>
          <p:nvPr>
            <p:ph type="body" sz="half" idx="1"/>
          </p:nvPr>
        </p:nvSpPr>
        <p:spPr>
          <a:xfrm>
            <a:off x="457200" y="1885950"/>
            <a:ext cx="7772400" cy="4171950"/>
          </a:xfrm>
        </p:spPr>
        <p:txBody>
          <a:bodyPr/>
          <a:lstStyle/>
          <a:p>
            <a:r>
              <a:rPr lang="en-US" sz="2000"/>
              <a:t>Comes from Greek meaning “split” and “mind” </a:t>
            </a:r>
          </a:p>
          <a:p>
            <a:pPr lvl="1"/>
            <a:r>
              <a:rPr lang="en-US" sz="2000"/>
              <a:t>‘split’ refers to loss of touch with reality</a:t>
            </a:r>
          </a:p>
          <a:p>
            <a:pPr lvl="1"/>
            <a:r>
              <a:rPr lang="en-US" sz="2000"/>
              <a:t>not dissociative state</a:t>
            </a:r>
          </a:p>
          <a:p>
            <a:pPr lvl="1"/>
            <a:r>
              <a:rPr lang="en-US" sz="2000"/>
              <a:t>not ‘split personality’ </a:t>
            </a:r>
          </a:p>
          <a:p>
            <a:r>
              <a:rPr lang="en-US" sz="2000"/>
              <a:t>Equally split between genders, males have earlier onset</a:t>
            </a:r>
          </a:p>
          <a:p>
            <a:pPr lvl="1"/>
            <a:r>
              <a:rPr lang="en-US" sz="2000"/>
              <a:t>18 to 25 for men</a:t>
            </a:r>
          </a:p>
          <a:p>
            <a:pPr lvl="1"/>
            <a:r>
              <a:rPr lang="en-US" sz="2000"/>
              <a:t>26 to 45 for women</a:t>
            </a:r>
          </a:p>
          <a:p>
            <a:endParaRPr lang="en-US" sz="20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06400" y="228600"/>
            <a:ext cx="8280400" cy="1143000"/>
          </a:xfrm>
        </p:spPr>
        <p:txBody>
          <a:bodyPr/>
          <a:lstStyle/>
          <a:p>
            <a:r>
              <a:rPr lang="en-US" altLang="en-US"/>
              <a:t>Symptoms of Schizophrenia</a:t>
            </a:r>
          </a:p>
        </p:txBody>
      </p:sp>
      <p:sp>
        <p:nvSpPr>
          <p:cNvPr id="32771" name="Rectangle 3"/>
          <p:cNvSpPr>
            <a:spLocks noGrp="1" noChangeArrowheads="1"/>
          </p:cNvSpPr>
          <p:nvPr>
            <p:ph type="body" idx="1"/>
          </p:nvPr>
        </p:nvSpPr>
        <p:spPr>
          <a:xfrm>
            <a:off x="508000" y="1752600"/>
            <a:ext cx="8178800" cy="4171950"/>
          </a:xfrm>
        </p:spPr>
        <p:txBody>
          <a:bodyPr/>
          <a:lstStyle/>
          <a:p>
            <a:r>
              <a:rPr lang="en-US" altLang="en-US" sz="2800"/>
              <a:t>Positive symptoms:</a:t>
            </a:r>
            <a:endParaRPr lang="en-US" altLang="en-US"/>
          </a:p>
          <a:p>
            <a:pPr lvl="1"/>
            <a:r>
              <a:rPr lang="en-US" altLang="en-US"/>
              <a:t>hallucinations</a:t>
            </a:r>
          </a:p>
          <a:p>
            <a:pPr lvl="1"/>
            <a:r>
              <a:rPr lang="en-US" altLang="en-US"/>
              <a:t>delusions</a:t>
            </a:r>
          </a:p>
          <a:p>
            <a:r>
              <a:rPr lang="en-US" altLang="en-US" sz="2800"/>
              <a:t>Negative symptoms</a:t>
            </a:r>
            <a:endParaRPr lang="en-US" altLang="en-US"/>
          </a:p>
          <a:p>
            <a:pPr lvl="1"/>
            <a:r>
              <a:rPr lang="en-US" altLang="en-US"/>
              <a:t>absence of normal cognition or affect (e.g., flat affect, poverty of speech)</a:t>
            </a:r>
          </a:p>
          <a:p>
            <a:r>
              <a:rPr lang="en-US" altLang="en-US" sz="2800"/>
              <a:t>Disorganized symptoms</a:t>
            </a:r>
            <a:r>
              <a:rPr lang="en-US" altLang="en-US"/>
              <a:t> </a:t>
            </a:r>
          </a:p>
          <a:p>
            <a:pPr lvl="1"/>
            <a:r>
              <a:rPr lang="en-US" altLang="en-US"/>
              <a:t>disorganized speech (e.g., word salad)</a:t>
            </a:r>
          </a:p>
          <a:p>
            <a:pPr lvl="1"/>
            <a:r>
              <a:rPr lang="en-US" altLang="en-US"/>
              <a:t>disorganized behaviors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050"/>
          <p:cNvSpPr>
            <a:spLocks noGrp="1" noChangeArrowheads="1"/>
          </p:cNvSpPr>
          <p:nvPr>
            <p:ph type="title"/>
          </p:nvPr>
        </p:nvSpPr>
        <p:spPr>
          <a:xfrm>
            <a:off x="406400" y="228600"/>
            <a:ext cx="8356600" cy="1143000"/>
          </a:xfrm>
        </p:spPr>
        <p:txBody>
          <a:bodyPr/>
          <a:lstStyle/>
          <a:p>
            <a:r>
              <a:rPr lang="en-US" altLang="en-US"/>
              <a:t>Symptoms of Schizophrenia</a:t>
            </a:r>
          </a:p>
        </p:txBody>
      </p:sp>
      <p:sp>
        <p:nvSpPr>
          <p:cNvPr id="97283" name="Rectangle 2051"/>
          <p:cNvSpPr>
            <a:spLocks noGrp="1" noChangeArrowheads="1"/>
          </p:cNvSpPr>
          <p:nvPr>
            <p:ph type="body" idx="1"/>
          </p:nvPr>
        </p:nvSpPr>
        <p:spPr>
          <a:xfrm>
            <a:off x="457200" y="1752600"/>
            <a:ext cx="8178800" cy="4171950"/>
          </a:xfrm>
        </p:spPr>
        <p:txBody>
          <a:bodyPr/>
          <a:lstStyle/>
          <a:p>
            <a:r>
              <a:rPr lang="en-US" altLang="en-US" sz="2800"/>
              <a:t>Delusions of persecution</a:t>
            </a:r>
            <a:endParaRPr lang="en-US" altLang="en-US"/>
          </a:p>
          <a:p>
            <a:pPr lvl="1"/>
            <a:r>
              <a:rPr lang="en-US" altLang="en-US"/>
              <a:t>‘they’re out to get me’</a:t>
            </a:r>
          </a:p>
          <a:p>
            <a:pPr lvl="1"/>
            <a:r>
              <a:rPr lang="en-US" altLang="en-US"/>
              <a:t>paranoia</a:t>
            </a:r>
          </a:p>
          <a:p>
            <a:r>
              <a:rPr lang="en-US" altLang="en-US" sz="2800"/>
              <a:t>Delusions of grandeur</a:t>
            </a:r>
            <a:endParaRPr lang="en-US" altLang="en-US"/>
          </a:p>
          <a:p>
            <a:pPr lvl="1"/>
            <a:r>
              <a:rPr lang="en-US" altLang="en-US"/>
              <a:t>GOD COMPLEX</a:t>
            </a:r>
          </a:p>
          <a:p>
            <a:pPr lvl="1"/>
            <a:r>
              <a:rPr lang="en-US" altLang="en-US"/>
              <a:t>megalomania</a:t>
            </a:r>
          </a:p>
          <a:p>
            <a:r>
              <a:rPr lang="en-US" altLang="en-US" sz="2800"/>
              <a:t>Delusions of being controlled</a:t>
            </a:r>
            <a:endParaRPr lang="en-US" altLang="en-US"/>
          </a:p>
          <a:p>
            <a:pPr lvl="1"/>
            <a:r>
              <a:rPr lang="en-US" altLang="en-US"/>
              <a:t>the CIA is controlling my brain with a radio signal</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06400" y="228600"/>
            <a:ext cx="8356600" cy="1143000"/>
          </a:xfrm>
        </p:spPr>
        <p:txBody>
          <a:bodyPr/>
          <a:lstStyle/>
          <a:p>
            <a:r>
              <a:rPr lang="en-US" altLang="en-US"/>
              <a:t>Symptoms of Schizophrenia</a:t>
            </a:r>
            <a:endParaRPr lang="en-US" altLang="en-US" sz="3600"/>
          </a:p>
        </p:txBody>
      </p:sp>
      <p:sp>
        <p:nvSpPr>
          <p:cNvPr id="45059" name="Rectangle 3"/>
          <p:cNvSpPr>
            <a:spLocks noGrp="1" noChangeArrowheads="1"/>
          </p:cNvSpPr>
          <p:nvPr>
            <p:ph type="body" idx="1"/>
          </p:nvPr>
        </p:nvSpPr>
        <p:spPr>
          <a:xfrm>
            <a:off x="457200" y="1752600"/>
            <a:ext cx="8686800" cy="4171950"/>
          </a:xfrm>
        </p:spPr>
        <p:txBody>
          <a:bodyPr/>
          <a:lstStyle/>
          <a:p>
            <a:r>
              <a:rPr lang="en-US" altLang="en-US"/>
              <a:t>Hallucinations</a:t>
            </a:r>
            <a:r>
              <a:rPr lang="en-US" altLang="en-US" sz="2000"/>
              <a:t> </a:t>
            </a:r>
          </a:p>
          <a:p>
            <a:pPr lvl="1"/>
            <a:r>
              <a:rPr lang="en-US" altLang="en-US" sz="2000"/>
              <a:t>hearing or seeing things that aren’t there</a:t>
            </a:r>
          </a:p>
          <a:p>
            <a:pPr lvl="1"/>
            <a:r>
              <a:rPr lang="en-US" altLang="en-US" sz="2000"/>
              <a:t>contributes to delusions</a:t>
            </a:r>
          </a:p>
          <a:p>
            <a:pPr lvl="1"/>
            <a:r>
              <a:rPr lang="en-US" altLang="en-US" sz="2000"/>
              <a:t>command hallucinations:  voices giving orders</a:t>
            </a:r>
          </a:p>
          <a:p>
            <a:r>
              <a:rPr lang="en-US" altLang="en-US"/>
              <a:t>Disorganized speech</a:t>
            </a:r>
            <a:r>
              <a:rPr lang="en-US" altLang="en-US" sz="2000"/>
              <a:t> </a:t>
            </a:r>
          </a:p>
          <a:p>
            <a:pPr lvl="1"/>
            <a:r>
              <a:rPr lang="en-US" altLang="en-US" sz="2000" u="sng"/>
              <a:t>overinclusion</a:t>
            </a:r>
            <a:r>
              <a:rPr lang="en-US" altLang="en-US" sz="2000"/>
              <a:t> - jumping from idea to idea without the benefit of logical association</a:t>
            </a:r>
          </a:p>
          <a:p>
            <a:pPr lvl="1"/>
            <a:r>
              <a:rPr lang="en-US" altLang="en-US" sz="2000" u="sng"/>
              <a:t>paralogic</a:t>
            </a:r>
            <a:r>
              <a:rPr lang="en-US" altLang="en-US" sz="2000"/>
              <a:t> - on the surface, seems logical, but seriously flawed</a:t>
            </a:r>
          </a:p>
          <a:p>
            <a:pPr lvl="2"/>
            <a:r>
              <a:rPr lang="en-US" altLang="en-US" sz="1800"/>
              <a:t>e.g., Jesus was a man with a beard, I am a man with a beard, therefore I am Jesus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06400" y="228600"/>
            <a:ext cx="8356600" cy="1143000"/>
          </a:xfrm>
        </p:spPr>
        <p:txBody>
          <a:bodyPr/>
          <a:lstStyle/>
          <a:p>
            <a:r>
              <a:rPr lang="en-US" altLang="en-US"/>
              <a:t>Symptoms of Schizophrenia</a:t>
            </a:r>
            <a:endParaRPr lang="en-US" altLang="en-US" sz="3600"/>
          </a:p>
        </p:txBody>
      </p:sp>
      <p:sp>
        <p:nvSpPr>
          <p:cNvPr id="47107" name="Rectangle 3"/>
          <p:cNvSpPr>
            <a:spLocks noGrp="1" noChangeArrowheads="1"/>
          </p:cNvSpPr>
          <p:nvPr>
            <p:ph type="body" idx="1"/>
          </p:nvPr>
        </p:nvSpPr>
        <p:spPr>
          <a:xfrm>
            <a:off x="533400" y="1752600"/>
            <a:ext cx="8178800" cy="4171950"/>
          </a:xfrm>
        </p:spPr>
        <p:txBody>
          <a:bodyPr/>
          <a:lstStyle/>
          <a:p>
            <a:r>
              <a:rPr lang="en-US" altLang="en-US" sz="2800"/>
              <a:t>Disorganized behavior and affect</a:t>
            </a:r>
            <a:endParaRPr lang="en-US" altLang="en-US" sz="2000"/>
          </a:p>
          <a:p>
            <a:pPr lvl="1"/>
            <a:r>
              <a:rPr lang="en-US" altLang="en-US"/>
              <a:t>behavior is inappropriate for the situation</a:t>
            </a:r>
            <a:endParaRPr lang="en-US" altLang="en-US" sz="2000"/>
          </a:p>
          <a:p>
            <a:pPr lvl="2"/>
            <a:r>
              <a:rPr lang="en-US" altLang="en-US" sz="1800"/>
              <a:t>e.g., wearing sweaters and overcoats on hot days</a:t>
            </a:r>
          </a:p>
          <a:p>
            <a:pPr lvl="1"/>
            <a:r>
              <a:rPr lang="en-US" altLang="en-US"/>
              <a:t>affect is inappropriately expressed</a:t>
            </a:r>
            <a:endParaRPr lang="en-US" altLang="en-US" sz="2000"/>
          </a:p>
          <a:p>
            <a:pPr lvl="2"/>
            <a:r>
              <a:rPr lang="en-US" altLang="en-US" sz="1800"/>
              <a:t>flat affect - no emotion at all in face or speech</a:t>
            </a:r>
          </a:p>
          <a:p>
            <a:pPr lvl="2"/>
            <a:r>
              <a:rPr lang="en-US" altLang="en-US" sz="1800"/>
              <a:t>inappropriate affect - laughing at very serious things, crying at funny things</a:t>
            </a:r>
          </a:p>
          <a:p>
            <a:pPr lvl="1"/>
            <a:r>
              <a:rPr lang="en-US" altLang="en-US"/>
              <a:t>catatonic behavior</a:t>
            </a:r>
            <a:endParaRPr lang="en-US" altLang="en-US" sz="2000"/>
          </a:p>
          <a:p>
            <a:pPr lvl="2"/>
            <a:r>
              <a:rPr lang="en-US" altLang="en-US" sz="1800"/>
              <a:t>unresponsiveness to environment, usually marked by immobility for extended periods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a:t>Subtypes of Schizophrenia</a:t>
            </a:r>
          </a:p>
        </p:txBody>
      </p:sp>
      <p:sp>
        <p:nvSpPr>
          <p:cNvPr id="35843" name="Rectangle 3"/>
          <p:cNvSpPr>
            <a:spLocks noGrp="1" noChangeArrowheads="1"/>
          </p:cNvSpPr>
          <p:nvPr>
            <p:ph type="body" idx="1"/>
          </p:nvPr>
        </p:nvSpPr>
        <p:spPr>
          <a:xfrm>
            <a:off x="533400" y="1600200"/>
            <a:ext cx="8178800" cy="4171950"/>
          </a:xfrm>
        </p:spPr>
        <p:txBody>
          <a:bodyPr/>
          <a:lstStyle/>
          <a:p>
            <a:r>
              <a:rPr lang="en-US" altLang="en-US"/>
              <a:t>Paranoid type</a:t>
            </a:r>
          </a:p>
          <a:p>
            <a:pPr lvl="1"/>
            <a:r>
              <a:rPr lang="en-US" altLang="en-US" sz="2000"/>
              <a:t>delusions of persecution</a:t>
            </a:r>
          </a:p>
          <a:p>
            <a:pPr lvl="2"/>
            <a:r>
              <a:rPr lang="en-US" altLang="en-US" sz="1800"/>
              <a:t>believes others are spying and plotting </a:t>
            </a:r>
          </a:p>
          <a:p>
            <a:pPr lvl="1"/>
            <a:r>
              <a:rPr lang="en-US" altLang="en-US" sz="2000"/>
              <a:t>delusions of grandeur</a:t>
            </a:r>
          </a:p>
          <a:p>
            <a:pPr lvl="2"/>
            <a:r>
              <a:rPr lang="en-US" altLang="en-US" sz="1800"/>
              <a:t>believes others are jealous, inferior, subservient</a:t>
            </a:r>
          </a:p>
          <a:p>
            <a:r>
              <a:rPr lang="en-US" altLang="en-US"/>
              <a:t>Catatonic type - unresponsive to surroundings, purposeless movement, parrot-like speech</a:t>
            </a:r>
          </a:p>
          <a:p>
            <a:r>
              <a:rPr lang="en-US" altLang="en-US"/>
              <a:t>Disorganized type</a:t>
            </a:r>
          </a:p>
          <a:p>
            <a:pPr lvl="1"/>
            <a:r>
              <a:rPr lang="en-US" altLang="en-US" sz="2000"/>
              <a:t>delusions and hallucinations with little meaning</a:t>
            </a:r>
          </a:p>
          <a:p>
            <a:pPr lvl="1"/>
            <a:r>
              <a:rPr lang="en-US" altLang="en-US" sz="2000"/>
              <a:t>disorganized speech, behavior, and flat affect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06400" y="228600"/>
            <a:ext cx="8204200" cy="1143000"/>
          </a:xfrm>
        </p:spPr>
        <p:txBody>
          <a:bodyPr/>
          <a:lstStyle/>
          <a:p>
            <a:r>
              <a:rPr lang="en-US" altLang="en-US"/>
              <a:t>Schizophrenia and Genetics</a:t>
            </a:r>
          </a:p>
        </p:txBody>
      </p:sp>
      <p:sp>
        <p:nvSpPr>
          <p:cNvPr id="52227" name="Rectangle 3"/>
          <p:cNvSpPr>
            <a:spLocks noGrp="1" noChangeArrowheads="1"/>
          </p:cNvSpPr>
          <p:nvPr>
            <p:ph type="body" idx="1"/>
          </p:nvPr>
        </p:nvSpPr>
        <p:spPr>
          <a:xfrm>
            <a:off x="457200" y="1689100"/>
            <a:ext cx="8178800" cy="609600"/>
          </a:xfrm>
        </p:spPr>
        <p:txBody>
          <a:bodyPr/>
          <a:lstStyle/>
          <a:p>
            <a:r>
              <a:rPr lang="en-US" altLang="en-US"/>
              <a:t>Sz risk increases with genetic similarity</a:t>
            </a:r>
          </a:p>
        </p:txBody>
      </p:sp>
      <p:sp>
        <p:nvSpPr>
          <p:cNvPr id="52231" name="Text Box 7"/>
          <p:cNvSpPr txBox="1">
            <a:spLocks noChangeArrowheads="1"/>
          </p:cNvSpPr>
          <p:nvPr/>
        </p:nvSpPr>
        <p:spPr bwMode="auto">
          <a:xfrm>
            <a:off x="533400" y="6248400"/>
            <a:ext cx="6454775" cy="520700"/>
          </a:xfrm>
          <a:prstGeom prst="rect">
            <a:avLst/>
          </a:prstGeom>
          <a:noFill/>
          <a:ln w="9525">
            <a:noFill/>
            <a:miter lim="800000"/>
            <a:headEnd/>
            <a:tailEnd/>
          </a:ln>
          <a:effectLst/>
        </p:spPr>
        <p:txBody>
          <a:bodyPr lIns="92075" tIns="46038" rIns="92075" bIns="46038">
            <a:spAutoFit/>
          </a:bodyPr>
          <a:lstStyle/>
          <a:p>
            <a:pPr>
              <a:spcBef>
                <a:spcPct val="50000"/>
              </a:spcBef>
              <a:buClr>
                <a:schemeClr val="accent2"/>
              </a:buClr>
              <a:buFont typeface="Monotype Sorts" pitchFamily="2" charset="2"/>
              <a:buChar char="z"/>
            </a:pPr>
            <a:r>
              <a:rPr lang="en-US" altLang="en-US">
                <a:latin typeface="Arial Black" pitchFamily="34" charset="0"/>
              </a:rPr>
              <a:t> This suggests a biological cause</a:t>
            </a:r>
            <a:endParaRPr lang="en-US" altLang="en-US">
              <a:latin typeface="Times New Roman" charset="0"/>
            </a:endParaRPr>
          </a:p>
        </p:txBody>
      </p:sp>
      <p:grpSp>
        <p:nvGrpSpPr>
          <p:cNvPr id="52266" name="Group 42"/>
          <p:cNvGrpSpPr>
            <a:grpSpLocks/>
          </p:cNvGrpSpPr>
          <p:nvPr/>
        </p:nvGrpSpPr>
        <p:grpSpPr bwMode="auto">
          <a:xfrm>
            <a:off x="571500" y="2095500"/>
            <a:ext cx="7810500" cy="4498975"/>
            <a:chOff x="359" y="1320"/>
            <a:chExt cx="4920" cy="2834"/>
          </a:xfrm>
        </p:grpSpPr>
        <p:sp>
          <p:nvSpPr>
            <p:cNvPr id="52247" name="Text Box 23"/>
            <p:cNvSpPr txBox="1">
              <a:spLocks noChangeArrowheads="1"/>
            </p:cNvSpPr>
            <p:nvPr/>
          </p:nvSpPr>
          <p:spPr bwMode="auto">
            <a:xfrm>
              <a:off x="3964" y="3560"/>
              <a:ext cx="866" cy="594"/>
            </a:xfrm>
            <a:prstGeom prst="rect">
              <a:avLst/>
            </a:prstGeom>
            <a:noFill/>
            <a:ln w="12700">
              <a:noFill/>
              <a:miter lim="800000"/>
              <a:headEnd type="none" w="sm" len="sm"/>
              <a:tailEnd type="none" w="sm" len="sm"/>
            </a:ln>
            <a:effectLst/>
          </p:spPr>
          <p:txBody>
            <a:bodyPr wrap="none" lIns="92075" tIns="46038" rIns="92075" bIns="46038">
              <a:spAutoFit/>
            </a:bodyPr>
            <a:lstStyle/>
            <a:p>
              <a:pPr algn="ctr"/>
              <a:r>
                <a:rPr lang="en-US" altLang="en-US" sz="1400" b="1">
                  <a:solidFill>
                    <a:srgbClr val="FFFFFF"/>
                  </a:solidFill>
                </a:rPr>
                <a:t>Children</a:t>
              </a:r>
            </a:p>
            <a:p>
              <a:pPr algn="ctr"/>
              <a:r>
                <a:rPr lang="en-US" altLang="en-US" sz="1400" b="1">
                  <a:solidFill>
                    <a:srgbClr val="FFFFFF"/>
                  </a:solidFill>
                </a:rPr>
                <a:t>of two</a:t>
              </a:r>
            </a:p>
            <a:p>
              <a:pPr algn="ctr"/>
              <a:r>
                <a:rPr lang="en-US" altLang="en-US" sz="1400" b="1">
                  <a:solidFill>
                    <a:srgbClr val="FFFFFF"/>
                  </a:solidFill>
                </a:rPr>
                <a:t>schizophrenia</a:t>
              </a:r>
            </a:p>
            <a:p>
              <a:pPr algn="ctr"/>
              <a:r>
                <a:rPr lang="en-US" altLang="en-US" sz="1400" b="1">
                  <a:solidFill>
                    <a:srgbClr val="FFFFFF"/>
                  </a:solidFill>
                </a:rPr>
                <a:t>victims</a:t>
              </a:r>
            </a:p>
          </p:txBody>
        </p:sp>
        <p:grpSp>
          <p:nvGrpSpPr>
            <p:cNvPr id="52265" name="Group 41"/>
            <p:cNvGrpSpPr>
              <a:grpSpLocks/>
            </p:cNvGrpSpPr>
            <p:nvPr/>
          </p:nvGrpSpPr>
          <p:grpSpPr bwMode="auto">
            <a:xfrm>
              <a:off x="359" y="1320"/>
              <a:ext cx="4920" cy="2576"/>
              <a:chOff x="359" y="1320"/>
              <a:chExt cx="4920" cy="2576"/>
            </a:xfrm>
          </p:grpSpPr>
          <p:sp>
            <p:nvSpPr>
              <p:cNvPr id="52233" name="Text Box 9"/>
              <p:cNvSpPr txBox="1">
                <a:spLocks noChangeArrowheads="1"/>
              </p:cNvSpPr>
              <p:nvPr/>
            </p:nvSpPr>
            <p:spPr bwMode="auto">
              <a:xfrm>
                <a:off x="359" y="1512"/>
                <a:ext cx="1204" cy="923"/>
              </a:xfrm>
              <a:prstGeom prst="rect">
                <a:avLst/>
              </a:prstGeom>
              <a:noFill/>
              <a:ln w="12700">
                <a:noFill/>
                <a:miter lim="800000"/>
                <a:headEnd type="none" w="sm" len="sm"/>
                <a:tailEnd type="none" w="sm" len="sm"/>
              </a:ln>
              <a:effectLst/>
            </p:spPr>
            <p:txBody>
              <a:bodyPr wrap="none" lIns="92075" tIns="46038" rIns="92075" bIns="46038">
                <a:spAutoFit/>
              </a:bodyPr>
              <a:lstStyle/>
              <a:p>
                <a:pPr algn="r"/>
                <a:r>
                  <a:rPr lang="en-US" altLang="en-US" sz="1800" b="1">
                    <a:solidFill>
                      <a:srgbClr val="FFFFFF"/>
                    </a:solidFill>
                  </a:rPr>
                  <a:t>Lifetime risk</a:t>
                </a:r>
              </a:p>
              <a:p>
                <a:pPr algn="r"/>
                <a:r>
                  <a:rPr lang="en-US" altLang="en-US" sz="1800" b="1">
                    <a:solidFill>
                      <a:srgbClr val="FFFFFF"/>
                    </a:solidFill>
                  </a:rPr>
                  <a:t>of developing</a:t>
                </a:r>
              </a:p>
              <a:p>
                <a:pPr algn="r"/>
                <a:r>
                  <a:rPr lang="en-US" altLang="en-US" sz="1800" b="1">
                    <a:solidFill>
                      <a:srgbClr val="FFFFFF"/>
                    </a:solidFill>
                  </a:rPr>
                  <a:t>schizophrenia</a:t>
                </a:r>
              </a:p>
              <a:p>
                <a:pPr algn="r"/>
                <a:r>
                  <a:rPr lang="en-US" altLang="en-US" sz="1800" b="1">
                    <a:solidFill>
                      <a:srgbClr val="FFFFFF"/>
                    </a:solidFill>
                  </a:rPr>
                  <a:t>for relatives of</a:t>
                </a:r>
              </a:p>
              <a:p>
                <a:pPr algn="r"/>
                <a:r>
                  <a:rPr lang="en-US" altLang="en-US" sz="1800" b="1">
                    <a:solidFill>
                      <a:srgbClr val="FFFFFF"/>
                    </a:solidFill>
                  </a:rPr>
                  <a:t>a schizophrenic</a:t>
                </a:r>
              </a:p>
            </p:txBody>
          </p:sp>
          <p:sp>
            <p:nvSpPr>
              <p:cNvPr id="52243" name="Text Box 19"/>
              <p:cNvSpPr txBox="1">
                <a:spLocks noChangeArrowheads="1"/>
              </p:cNvSpPr>
              <p:nvPr/>
            </p:nvSpPr>
            <p:spPr bwMode="auto">
              <a:xfrm>
                <a:off x="1852" y="3560"/>
                <a:ext cx="685" cy="326"/>
              </a:xfrm>
              <a:prstGeom prst="rect">
                <a:avLst/>
              </a:prstGeom>
              <a:noFill/>
              <a:ln w="12700">
                <a:noFill/>
                <a:miter lim="800000"/>
                <a:headEnd type="none" w="sm" len="sm"/>
                <a:tailEnd type="none" w="sm" len="sm"/>
              </a:ln>
              <a:effectLst/>
            </p:spPr>
            <p:txBody>
              <a:bodyPr wrap="none" lIns="92075" tIns="46038" rIns="92075" bIns="46038">
                <a:spAutoFit/>
              </a:bodyPr>
              <a:lstStyle/>
              <a:p>
                <a:pPr algn="ctr"/>
                <a:r>
                  <a:rPr lang="en-US" altLang="en-US" sz="1400" b="1">
                    <a:solidFill>
                      <a:srgbClr val="FFFFFF"/>
                    </a:solidFill>
                  </a:rPr>
                  <a:t>General</a:t>
                </a:r>
              </a:p>
              <a:p>
                <a:pPr algn="ctr"/>
                <a:r>
                  <a:rPr lang="en-US" altLang="en-US" sz="1400" b="1">
                    <a:solidFill>
                      <a:srgbClr val="FFFFFF"/>
                    </a:solidFill>
                  </a:rPr>
                  <a:t>population</a:t>
                </a:r>
              </a:p>
            </p:txBody>
          </p:sp>
          <p:sp>
            <p:nvSpPr>
              <p:cNvPr id="52244" name="Text Box 20"/>
              <p:cNvSpPr txBox="1">
                <a:spLocks noChangeArrowheads="1"/>
              </p:cNvSpPr>
              <p:nvPr/>
            </p:nvSpPr>
            <p:spPr bwMode="auto">
              <a:xfrm>
                <a:off x="2476" y="3560"/>
                <a:ext cx="550" cy="192"/>
              </a:xfrm>
              <a:prstGeom prst="rect">
                <a:avLst/>
              </a:prstGeom>
              <a:noFill/>
              <a:ln w="12700">
                <a:noFill/>
                <a:miter lim="800000"/>
                <a:headEnd type="none" w="sm" len="sm"/>
                <a:tailEnd type="none" w="sm" len="sm"/>
              </a:ln>
              <a:effectLst/>
            </p:spPr>
            <p:txBody>
              <a:bodyPr wrap="none" lIns="92075" tIns="46038" rIns="92075" bIns="46038">
                <a:spAutoFit/>
              </a:bodyPr>
              <a:lstStyle/>
              <a:p>
                <a:pPr algn="ctr"/>
                <a:r>
                  <a:rPr lang="en-US" altLang="en-US" sz="1400" b="1">
                    <a:solidFill>
                      <a:srgbClr val="FFFFFF"/>
                    </a:solidFill>
                  </a:rPr>
                  <a:t>Siblings</a:t>
                </a:r>
              </a:p>
            </p:txBody>
          </p:sp>
          <p:sp>
            <p:nvSpPr>
              <p:cNvPr id="52245" name="Text Box 21"/>
              <p:cNvSpPr txBox="1">
                <a:spLocks noChangeArrowheads="1"/>
              </p:cNvSpPr>
              <p:nvPr/>
            </p:nvSpPr>
            <p:spPr bwMode="auto">
              <a:xfrm>
                <a:off x="3011" y="3565"/>
                <a:ext cx="569" cy="192"/>
              </a:xfrm>
              <a:prstGeom prst="rect">
                <a:avLst/>
              </a:prstGeom>
              <a:noFill/>
              <a:ln w="12700">
                <a:noFill/>
                <a:miter lim="800000"/>
                <a:headEnd type="none" w="sm" len="sm"/>
                <a:tailEnd type="none" w="sm" len="sm"/>
              </a:ln>
              <a:effectLst/>
            </p:spPr>
            <p:txBody>
              <a:bodyPr wrap="none" lIns="92075" tIns="46038" rIns="92075" bIns="46038">
                <a:spAutoFit/>
              </a:bodyPr>
              <a:lstStyle/>
              <a:p>
                <a:pPr algn="ctr"/>
                <a:r>
                  <a:rPr lang="en-US" altLang="en-US" sz="1400" b="1">
                    <a:solidFill>
                      <a:srgbClr val="FFFFFF"/>
                    </a:solidFill>
                  </a:rPr>
                  <a:t>Children</a:t>
                </a:r>
              </a:p>
            </p:txBody>
          </p:sp>
          <p:sp>
            <p:nvSpPr>
              <p:cNvPr id="52246" name="Text Box 22"/>
              <p:cNvSpPr txBox="1">
                <a:spLocks noChangeArrowheads="1"/>
              </p:cNvSpPr>
              <p:nvPr/>
            </p:nvSpPr>
            <p:spPr bwMode="auto">
              <a:xfrm>
                <a:off x="3551" y="3570"/>
                <a:ext cx="594" cy="326"/>
              </a:xfrm>
              <a:prstGeom prst="rect">
                <a:avLst/>
              </a:prstGeom>
              <a:noFill/>
              <a:ln w="12700">
                <a:noFill/>
                <a:miter lim="800000"/>
                <a:headEnd type="none" w="sm" len="sm"/>
                <a:tailEnd type="none" w="sm" len="sm"/>
              </a:ln>
              <a:effectLst/>
            </p:spPr>
            <p:txBody>
              <a:bodyPr wrap="none" lIns="92075" tIns="46038" rIns="92075" bIns="46038">
                <a:spAutoFit/>
              </a:bodyPr>
              <a:lstStyle/>
              <a:p>
                <a:pPr algn="ctr"/>
                <a:r>
                  <a:rPr lang="en-US" altLang="en-US" sz="1400" b="1">
                    <a:solidFill>
                      <a:srgbClr val="FFFFFF"/>
                    </a:solidFill>
                  </a:rPr>
                  <a:t>Fraternal</a:t>
                </a:r>
              </a:p>
              <a:p>
                <a:pPr algn="ctr"/>
                <a:r>
                  <a:rPr lang="en-US" altLang="en-US" sz="1400" b="1">
                    <a:solidFill>
                      <a:srgbClr val="FFFFFF"/>
                    </a:solidFill>
                  </a:rPr>
                  <a:t>twin</a:t>
                </a:r>
              </a:p>
            </p:txBody>
          </p:sp>
          <p:sp>
            <p:nvSpPr>
              <p:cNvPr id="52248" name="Text Box 24"/>
              <p:cNvSpPr txBox="1">
                <a:spLocks noChangeArrowheads="1"/>
              </p:cNvSpPr>
              <p:nvPr/>
            </p:nvSpPr>
            <p:spPr bwMode="auto">
              <a:xfrm>
                <a:off x="4684" y="3570"/>
                <a:ext cx="568" cy="326"/>
              </a:xfrm>
              <a:prstGeom prst="rect">
                <a:avLst/>
              </a:prstGeom>
              <a:noFill/>
              <a:ln w="12700">
                <a:noFill/>
                <a:miter lim="800000"/>
                <a:headEnd type="none" w="sm" len="sm"/>
                <a:tailEnd type="none" w="sm" len="sm"/>
              </a:ln>
              <a:effectLst/>
            </p:spPr>
            <p:txBody>
              <a:bodyPr wrap="none" lIns="92075" tIns="46038" rIns="92075" bIns="46038">
                <a:spAutoFit/>
              </a:bodyPr>
              <a:lstStyle/>
              <a:p>
                <a:pPr algn="ctr"/>
                <a:r>
                  <a:rPr lang="en-US" altLang="en-US" sz="1400" b="1">
                    <a:solidFill>
                      <a:srgbClr val="FFFFFF"/>
                    </a:solidFill>
                  </a:rPr>
                  <a:t>Identical</a:t>
                </a:r>
              </a:p>
              <a:p>
                <a:pPr algn="ctr"/>
                <a:r>
                  <a:rPr lang="en-US" altLang="en-US" sz="1400" b="1">
                    <a:solidFill>
                      <a:srgbClr val="FFFFFF"/>
                    </a:solidFill>
                  </a:rPr>
                  <a:t>twin</a:t>
                </a:r>
              </a:p>
            </p:txBody>
          </p:sp>
          <p:graphicFrame>
            <p:nvGraphicFramePr>
              <p:cNvPr id="162816" name="Object 0"/>
              <p:cNvGraphicFramePr>
                <a:graphicFrameLocks noChangeAspect="1"/>
              </p:cNvGraphicFramePr>
              <p:nvPr/>
            </p:nvGraphicFramePr>
            <p:xfrm>
              <a:off x="1872" y="1320"/>
              <a:ext cx="3407" cy="2240"/>
            </p:xfrm>
            <a:graphic>
              <a:graphicData uri="http://schemas.openxmlformats.org/presentationml/2006/ole">
                <p:oleObj spid="_x0000_s162816" name="Chart" r:id="rId4" imgW="5854700" imgH="3911600" progId="MSGraph.Chart.8">
                  <p:embed followColorScheme="full"/>
                </p:oleObj>
              </a:graphicData>
            </a:graphic>
          </p:graphicFrame>
          <p:sp>
            <p:nvSpPr>
              <p:cNvPr id="52264" name="Text Box 40"/>
              <p:cNvSpPr txBox="1">
                <a:spLocks noChangeArrowheads="1"/>
              </p:cNvSpPr>
              <p:nvPr/>
            </p:nvSpPr>
            <p:spPr bwMode="auto">
              <a:xfrm>
                <a:off x="1584" y="1536"/>
                <a:ext cx="276" cy="2133"/>
              </a:xfrm>
              <a:prstGeom prst="rect">
                <a:avLst/>
              </a:prstGeom>
              <a:noFill/>
              <a:ln w="12700">
                <a:noFill/>
                <a:miter lim="800000"/>
                <a:headEnd type="none" w="sm" len="sm"/>
                <a:tailEnd type="none" w="sm" len="sm"/>
              </a:ln>
              <a:effectLst/>
            </p:spPr>
            <p:txBody>
              <a:bodyPr wrap="none" lIns="92075" tIns="46038" rIns="92075" bIns="46038">
                <a:spAutoFit/>
              </a:bodyPr>
              <a:lstStyle/>
              <a:p>
                <a:pPr algn="r">
                  <a:lnSpc>
                    <a:spcPct val="240000"/>
                  </a:lnSpc>
                </a:pPr>
                <a:r>
                  <a:rPr lang="en-US" altLang="en-US" sz="1800" b="1">
                    <a:solidFill>
                      <a:srgbClr val="FFFFFF"/>
                    </a:solidFill>
                  </a:rPr>
                  <a:t>40</a:t>
                </a:r>
              </a:p>
              <a:p>
                <a:pPr algn="r">
                  <a:lnSpc>
                    <a:spcPct val="240000"/>
                  </a:lnSpc>
                </a:pPr>
                <a:r>
                  <a:rPr lang="en-US" altLang="en-US" sz="1800" b="1">
                    <a:solidFill>
                      <a:srgbClr val="FFFFFF"/>
                    </a:solidFill>
                  </a:rPr>
                  <a:t>30</a:t>
                </a:r>
              </a:p>
              <a:p>
                <a:pPr algn="r">
                  <a:lnSpc>
                    <a:spcPct val="240000"/>
                  </a:lnSpc>
                </a:pPr>
                <a:r>
                  <a:rPr lang="en-US" altLang="en-US" sz="1800" b="1">
                    <a:solidFill>
                      <a:srgbClr val="FFFFFF"/>
                    </a:solidFill>
                  </a:rPr>
                  <a:t>20</a:t>
                </a:r>
              </a:p>
              <a:p>
                <a:pPr algn="r">
                  <a:lnSpc>
                    <a:spcPct val="240000"/>
                  </a:lnSpc>
                </a:pPr>
                <a:r>
                  <a:rPr lang="en-US" altLang="en-US" sz="1800" b="1">
                    <a:solidFill>
                      <a:srgbClr val="FFFFFF"/>
                    </a:solidFill>
                  </a:rPr>
                  <a:t>10</a:t>
                </a:r>
              </a:p>
              <a:p>
                <a:pPr algn="r">
                  <a:lnSpc>
                    <a:spcPct val="240000"/>
                  </a:lnSpc>
                </a:pPr>
                <a:r>
                  <a:rPr lang="en-US" altLang="en-US" sz="1800" b="1">
                    <a:solidFill>
                      <a:srgbClr val="FFFFFF"/>
                    </a:solidFill>
                  </a:rPr>
                  <a:t>0</a:t>
                </a: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227">
                                            <p:txEl>
                                              <p:pRg st="0" end="0"/>
                                            </p:txEl>
                                          </p:spTgt>
                                        </p:tgtEl>
                                        <p:attrNameLst>
                                          <p:attrName>style.visibility</p:attrName>
                                        </p:attrNameLst>
                                      </p:cBhvr>
                                      <p:to>
                                        <p:strVal val="visible"/>
                                      </p:to>
                                    </p:set>
                                  </p:childTnLst>
                                  <p:subTnLst>
                                    <p:animClr>
                                      <p:cBhvr override="childStyle">
                                        <p:cTn dur="1" fill="hold" display="0" masterRel="nextClick" afterEffect="1"/>
                                        <p:tgtEl>
                                          <p:spTgt spid="52227">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522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231">
                                            <p:txEl>
                                              <p:pRg st="0" end="0"/>
                                            </p:txEl>
                                          </p:spTgt>
                                        </p:tgtEl>
                                        <p:attrNameLst>
                                          <p:attrName>style.visibility</p:attrName>
                                        </p:attrNameLst>
                                      </p:cBhvr>
                                      <p:to>
                                        <p:strVal val="visible"/>
                                      </p:to>
                                    </p:set>
                                  </p:childTnLst>
                                  <p:subTnLst>
                                    <p:animClr>
                                      <p:cBhvr override="childStyle">
                                        <p:cTn dur="1" fill="hold" display="0" masterRel="nextClick" afterEffect="1"/>
                                        <p:tgtEl>
                                          <p:spTgt spid="52231">
                                            <p:txEl>
                                              <p:pRg st="0" end="0"/>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p:bldP spid="52231"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3" name="Rectangle 17"/>
          <p:cNvSpPr>
            <a:spLocks noGrp="1" noChangeArrowheads="1"/>
          </p:cNvSpPr>
          <p:nvPr>
            <p:ph type="title"/>
          </p:nvPr>
        </p:nvSpPr>
        <p:spPr>
          <a:xfrm>
            <a:off x="406400" y="304800"/>
            <a:ext cx="7772400" cy="1143000"/>
          </a:xfrm>
        </p:spPr>
        <p:txBody>
          <a:bodyPr/>
          <a:lstStyle/>
          <a:p>
            <a:r>
              <a:rPr lang="en-US" altLang="en-US"/>
              <a:t>Biological Bases of Schizophrenia</a:t>
            </a:r>
          </a:p>
        </p:txBody>
      </p:sp>
      <p:sp>
        <p:nvSpPr>
          <p:cNvPr id="9236" name="Rectangle 20"/>
          <p:cNvSpPr>
            <a:spLocks noGrp="1" noChangeArrowheads="1"/>
          </p:cNvSpPr>
          <p:nvPr>
            <p:ph type="body" idx="1"/>
          </p:nvPr>
        </p:nvSpPr>
        <p:spPr>
          <a:xfrm>
            <a:off x="457200" y="1752600"/>
            <a:ext cx="8686800" cy="4171950"/>
          </a:xfrm>
        </p:spPr>
        <p:txBody>
          <a:bodyPr/>
          <a:lstStyle/>
          <a:p>
            <a:r>
              <a:rPr lang="en-US" altLang="en-US" sz="3200"/>
              <a:t>Other congenital influences</a:t>
            </a:r>
            <a:endParaRPr lang="en-US" altLang="en-US"/>
          </a:p>
          <a:p>
            <a:pPr lvl="1"/>
            <a:r>
              <a:rPr lang="en-US" altLang="en-US" sz="2800"/>
              <a:t>difficult birth (e.g., oxygen deprivation)</a:t>
            </a:r>
          </a:p>
          <a:p>
            <a:pPr lvl="1"/>
            <a:r>
              <a:rPr lang="en-US" altLang="en-US" sz="2800"/>
              <a:t>prenatal viral infection</a:t>
            </a:r>
            <a:endParaRPr lang="en-US" altLang="en-US"/>
          </a:p>
          <a:p>
            <a:r>
              <a:rPr lang="en-US" altLang="en-US" sz="3200"/>
              <a:t>Brain chemistry</a:t>
            </a:r>
            <a:endParaRPr lang="en-US" altLang="en-US"/>
          </a:p>
          <a:p>
            <a:pPr lvl="1"/>
            <a:r>
              <a:rPr lang="en-US" altLang="en-US" sz="2800"/>
              <a:t>neurotransmitter excesses or deficits</a:t>
            </a:r>
          </a:p>
          <a:p>
            <a:pPr lvl="1"/>
            <a:r>
              <a:rPr lang="en-US" altLang="en-US" sz="2800"/>
              <a:t>dopamine theory</a:t>
            </a:r>
            <a:endParaRPr lang="en-US" altLang="en-US"/>
          </a:p>
        </p:txBody>
      </p:sp>
    </p:spTree>
  </p:cSld>
  <p:clrMapOvr>
    <a:masterClrMapping/>
  </p:clrMapOvr>
  <p:transition>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a:t>The Dopamine Theory</a:t>
            </a:r>
          </a:p>
        </p:txBody>
      </p:sp>
      <p:sp>
        <p:nvSpPr>
          <p:cNvPr id="54275" name="Rectangle 3"/>
          <p:cNvSpPr>
            <a:spLocks noGrp="1" noChangeArrowheads="1"/>
          </p:cNvSpPr>
          <p:nvPr>
            <p:ph type="body" idx="1"/>
          </p:nvPr>
        </p:nvSpPr>
        <p:spPr>
          <a:xfrm>
            <a:off x="533400" y="1752600"/>
            <a:ext cx="8229600" cy="4171950"/>
          </a:xfrm>
        </p:spPr>
        <p:txBody>
          <a:bodyPr/>
          <a:lstStyle/>
          <a:p>
            <a:r>
              <a:rPr lang="en-US" altLang="en-US" sz="2800"/>
              <a:t>Drugs that reduce dopamine reduce symptoms</a:t>
            </a:r>
          </a:p>
          <a:p>
            <a:r>
              <a:rPr lang="en-US" altLang="en-US" sz="2800"/>
              <a:t>Drugs that increase dopamine produce symptoms even in people without the disorder</a:t>
            </a:r>
          </a:p>
          <a:p>
            <a:r>
              <a:rPr lang="en-US" altLang="en-US" sz="2800"/>
              <a:t>Theory: Sz caused by excess dopamine</a:t>
            </a:r>
          </a:p>
          <a:p>
            <a:r>
              <a:rPr lang="en-US" altLang="en-US" sz="2800"/>
              <a:t>Dopamine theory not enough - other neurotransmitters involved as well</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a:t>Other Biological Factors</a:t>
            </a:r>
          </a:p>
        </p:txBody>
      </p:sp>
      <p:sp>
        <p:nvSpPr>
          <p:cNvPr id="56323" name="Rectangle 3"/>
          <p:cNvSpPr>
            <a:spLocks noGrp="1" noChangeArrowheads="1"/>
          </p:cNvSpPr>
          <p:nvPr>
            <p:ph type="body" idx="1"/>
          </p:nvPr>
        </p:nvSpPr>
        <p:spPr>
          <a:xfrm>
            <a:off x="685800" y="1752600"/>
            <a:ext cx="8178800" cy="4171950"/>
          </a:xfrm>
        </p:spPr>
        <p:txBody>
          <a:bodyPr/>
          <a:lstStyle/>
          <a:p>
            <a:r>
              <a:rPr lang="en-US" altLang="en-US"/>
              <a:t>Brain structure and function</a:t>
            </a:r>
          </a:p>
          <a:p>
            <a:pPr lvl="1"/>
            <a:r>
              <a:rPr lang="en-US" altLang="en-US" sz="2000"/>
              <a:t>enlarged cerebral ventricles and reduced neural tissue around the ventricles</a:t>
            </a:r>
          </a:p>
          <a:p>
            <a:pPr lvl="1"/>
            <a:r>
              <a:rPr lang="en-US" altLang="en-US" sz="2000"/>
              <a:t>PET scans show reduced frontal lobe activity</a:t>
            </a:r>
            <a:endParaRPr lang="en-US" altLang="en-US"/>
          </a:p>
          <a:p>
            <a:r>
              <a:rPr lang="en-US" altLang="en-US"/>
              <a:t>Early warning signs</a:t>
            </a:r>
          </a:p>
          <a:p>
            <a:pPr lvl="1"/>
            <a:r>
              <a:rPr lang="en-US" altLang="en-US" sz="2000"/>
              <a:t>nothing very reliable has been found yet</a:t>
            </a:r>
          </a:p>
          <a:p>
            <a:pPr lvl="1"/>
            <a:r>
              <a:rPr lang="en-US" altLang="en-US" sz="2000"/>
              <a:t>certain attention deficits common to Sz can be found in children who are at risk for the disorder (e.g., children whose parents have Sz)</a:t>
            </a:r>
            <a:endParaRPr lang="en-US" alt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ltLang="en-US"/>
              <a:t>3 classes of drug effects</a:t>
            </a:r>
          </a:p>
        </p:txBody>
      </p:sp>
      <p:sp>
        <p:nvSpPr>
          <p:cNvPr id="138243" name="Rectangle 3"/>
          <p:cNvSpPr>
            <a:spLocks noGrp="1" noChangeArrowheads="1"/>
          </p:cNvSpPr>
          <p:nvPr>
            <p:ph type="body" idx="1"/>
          </p:nvPr>
        </p:nvSpPr>
        <p:spPr>
          <a:xfrm>
            <a:off x="685800" y="1752600"/>
            <a:ext cx="8178800" cy="4171950"/>
          </a:xfrm>
        </p:spPr>
        <p:txBody>
          <a:bodyPr/>
          <a:lstStyle/>
          <a:p>
            <a:r>
              <a:rPr lang="en-US" altLang="en-US"/>
              <a:t>Intoxicating effects</a:t>
            </a:r>
            <a:endParaRPr lang="en-US" altLang="en-US" sz="2000"/>
          </a:p>
          <a:p>
            <a:pPr lvl="1"/>
            <a:r>
              <a:rPr lang="en-US" altLang="en-US" sz="2000"/>
              <a:t>short-term effects for which drug is usually taken</a:t>
            </a:r>
          </a:p>
          <a:p>
            <a:pPr lvl="1"/>
            <a:r>
              <a:rPr lang="en-US" altLang="en-US" sz="2000"/>
              <a:t>can last for minutes or hours after single dose</a:t>
            </a:r>
          </a:p>
          <a:p>
            <a:r>
              <a:rPr lang="en-US" altLang="en-US"/>
              <a:t>Withdrawal effects</a:t>
            </a:r>
            <a:endParaRPr lang="en-US" altLang="en-US" sz="2000"/>
          </a:p>
          <a:p>
            <a:pPr lvl="1"/>
            <a:r>
              <a:rPr lang="en-US" altLang="en-US" sz="2000"/>
              <a:t>after drug is removed from system</a:t>
            </a:r>
          </a:p>
          <a:p>
            <a:pPr lvl="1"/>
            <a:r>
              <a:rPr lang="en-US" altLang="en-US" sz="2000"/>
              <a:t>usually after long period of frequent use</a:t>
            </a:r>
          </a:p>
          <a:p>
            <a:pPr lvl="1"/>
            <a:r>
              <a:rPr lang="en-US" altLang="en-US" sz="2000"/>
              <a:t>person physically adapts to drug - brain functions more normally (in some ways) with than without drug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ph type="title"/>
          </p:nvPr>
        </p:nvSpPr>
        <p:spPr>
          <a:xfrm>
            <a:off x="457200" y="76200"/>
            <a:ext cx="7924800" cy="1143000"/>
          </a:xfrm>
          <a:noFill/>
          <a:ln/>
        </p:spPr>
        <p:txBody>
          <a:bodyPr anchor="ctr"/>
          <a:lstStyle/>
          <a:p>
            <a:r>
              <a:rPr lang="en-US" altLang="en-US"/>
              <a:t>Family Influences on Schizophrenia</a:t>
            </a:r>
          </a:p>
        </p:txBody>
      </p:sp>
      <p:sp>
        <p:nvSpPr>
          <p:cNvPr id="10243" name="Rectangle 3"/>
          <p:cNvSpPr>
            <a:spLocks noChangeArrowheads="1"/>
          </p:cNvSpPr>
          <p:nvPr>
            <p:ph type="body" idx="1"/>
          </p:nvPr>
        </p:nvSpPr>
        <p:spPr>
          <a:xfrm>
            <a:off x="533400" y="1828800"/>
            <a:ext cx="8178800" cy="4171950"/>
          </a:xfrm>
          <a:noFill/>
          <a:ln/>
        </p:spPr>
        <p:txBody>
          <a:bodyPr/>
          <a:lstStyle/>
          <a:p>
            <a:r>
              <a:rPr lang="en-US" altLang="en-US" sz="3200"/>
              <a:t>Family variables</a:t>
            </a:r>
            <a:endParaRPr lang="en-US" altLang="en-US"/>
          </a:p>
          <a:p>
            <a:pPr lvl="1"/>
            <a:r>
              <a:rPr lang="en-US" altLang="en-US" sz="2800"/>
              <a:t>parental communication that is disorganized, hard-to-follow, or highly emotional</a:t>
            </a:r>
          </a:p>
          <a:p>
            <a:pPr lvl="1"/>
            <a:r>
              <a:rPr lang="en-US" altLang="en-US" sz="2800"/>
              <a:t>expressed emotion</a:t>
            </a:r>
            <a:endParaRPr lang="en-US" altLang="en-US"/>
          </a:p>
          <a:p>
            <a:pPr lvl="2"/>
            <a:r>
              <a:rPr lang="en-US" altLang="en-US" sz="2400"/>
              <a:t>highly critical, over-enmeshed families</a:t>
            </a:r>
            <a:endParaRPr lang="en-US" altLang="en-US"/>
          </a:p>
        </p:txBody>
      </p:sp>
    </p:spTree>
  </p:cSld>
  <p:clrMapOvr>
    <a:masterClrMapping/>
  </p:clrMapOvr>
  <p:transition>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06400" y="304800"/>
            <a:ext cx="7772400" cy="1143000"/>
          </a:xfrm>
        </p:spPr>
        <p:txBody>
          <a:bodyPr/>
          <a:lstStyle/>
          <a:p>
            <a:r>
              <a:rPr lang="en-US" altLang="en-US"/>
              <a:t>Cultural Differences in Schizophrenia</a:t>
            </a:r>
          </a:p>
        </p:txBody>
      </p:sp>
      <p:sp>
        <p:nvSpPr>
          <p:cNvPr id="57347" name="Rectangle 3"/>
          <p:cNvSpPr>
            <a:spLocks noGrp="1" noChangeArrowheads="1"/>
          </p:cNvSpPr>
          <p:nvPr>
            <p:ph type="body" idx="1"/>
          </p:nvPr>
        </p:nvSpPr>
        <p:spPr>
          <a:xfrm>
            <a:off x="685800" y="1905000"/>
            <a:ext cx="8178800" cy="4171950"/>
          </a:xfrm>
        </p:spPr>
        <p:txBody>
          <a:bodyPr/>
          <a:lstStyle/>
          <a:p>
            <a:r>
              <a:rPr lang="en-US" altLang="en-US"/>
              <a:t>Prevalence of Sz symptoms is similar no matter what the culture</a:t>
            </a:r>
          </a:p>
          <a:p>
            <a:r>
              <a:rPr lang="en-US" altLang="en-US"/>
              <a:t>Less industrialized countries have better rates of recovery than industrialized countries</a:t>
            </a:r>
          </a:p>
          <a:p>
            <a:pPr lvl="1"/>
            <a:r>
              <a:rPr lang="en-US" altLang="en-US" sz="2000"/>
              <a:t>families tend to be less critical of the Sz patients</a:t>
            </a:r>
          </a:p>
          <a:p>
            <a:pPr lvl="1"/>
            <a:r>
              <a:rPr lang="en-US" altLang="en-US" sz="2000"/>
              <a:t>less use of antipsychotic medications, which may impair full recovery</a:t>
            </a:r>
          </a:p>
          <a:p>
            <a:pPr lvl="1"/>
            <a:r>
              <a:rPr lang="en-US" altLang="en-US" sz="2000"/>
              <a:t>think of Sz as transient, rather than chronic and lasting disorder</a:t>
            </a:r>
            <a:endParaRPr lang="en-US"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81000" y="457200"/>
            <a:ext cx="7772400" cy="762000"/>
          </a:xfrm>
        </p:spPr>
        <p:txBody>
          <a:bodyPr/>
          <a:lstStyle/>
          <a:p>
            <a:r>
              <a:rPr lang="en-US" altLang="en-US"/>
              <a:t>Summary of Schizophrenia</a:t>
            </a:r>
            <a:endParaRPr lang="en-US" altLang="en-US" sz="3600"/>
          </a:p>
        </p:txBody>
      </p:sp>
      <p:sp>
        <p:nvSpPr>
          <p:cNvPr id="58371" name="Rectangle 3"/>
          <p:cNvSpPr>
            <a:spLocks noGrp="1" noChangeArrowheads="1"/>
          </p:cNvSpPr>
          <p:nvPr>
            <p:ph type="body" idx="1"/>
          </p:nvPr>
        </p:nvSpPr>
        <p:spPr>
          <a:xfrm>
            <a:off x="736600" y="1847850"/>
            <a:ext cx="8178800" cy="4171950"/>
          </a:xfrm>
        </p:spPr>
        <p:txBody>
          <a:bodyPr/>
          <a:lstStyle/>
          <a:p>
            <a:r>
              <a:rPr lang="en-US" altLang="en-US"/>
              <a:t>Many biological factors seem involved</a:t>
            </a:r>
          </a:p>
          <a:p>
            <a:pPr lvl="1"/>
            <a:r>
              <a:rPr lang="en-US" altLang="en-US" sz="2000"/>
              <a:t>heredity</a:t>
            </a:r>
          </a:p>
          <a:p>
            <a:pPr lvl="1"/>
            <a:r>
              <a:rPr lang="en-US" altLang="en-US" sz="2000"/>
              <a:t>neurotransmitters</a:t>
            </a:r>
          </a:p>
          <a:p>
            <a:pPr lvl="1"/>
            <a:r>
              <a:rPr lang="en-US" altLang="en-US" sz="2000"/>
              <a:t>brain structure abnormalities</a:t>
            </a:r>
            <a:endParaRPr lang="en-US" altLang="en-US"/>
          </a:p>
          <a:p>
            <a:r>
              <a:rPr lang="en-US" altLang="en-US"/>
              <a:t>Family and cultural factors also important</a:t>
            </a:r>
          </a:p>
          <a:p>
            <a:r>
              <a:rPr lang="en-US" altLang="en-US"/>
              <a:t>Combined model of Sz </a:t>
            </a:r>
            <a:endParaRPr lang="en-US" altLang="en-US" sz="2000"/>
          </a:p>
          <a:p>
            <a:pPr lvl="1"/>
            <a:r>
              <a:rPr lang="en-US" altLang="en-US" sz="2000"/>
              <a:t>biological predisposition combined with psychosocial stressors leads to disorder</a:t>
            </a:r>
          </a:p>
          <a:p>
            <a:pPr lvl="1"/>
            <a:r>
              <a:rPr lang="en-US" altLang="en-US" sz="2000"/>
              <a:t>Is Sz the maladaptive coping behavior of a biologically vulnerable person?</a:t>
            </a:r>
            <a:endParaRPr lang="en-US"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altLang="en-US"/>
              <a:t>3 classes of drug effects</a:t>
            </a:r>
          </a:p>
        </p:txBody>
      </p:sp>
      <p:sp>
        <p:nvSpPr>
          <p:cNvPr id="139267" name="Rectangle 3"/>
          <p:cNvSpPr>
            <a:spLocks noGrp="1" noChangeArrowheads="1"/>
          </p:cNvSpPr>
          <p:nvPr>
            <p:ph type="body" idx="1"/>
          </p:nvPr>
        </p:nvSpPr>
        <p:spPr>
          <a:xfrm>
            <a:off x="584200" y="1828800"/>
            <a:ext cx="8178800" cy="4171950"/>
          </a:xfrm>
        </p:spPr>
        <p:txBody>
          <a:bodyPr/>
          <a:lstStyle/>
          <a:p>
            <a:r>
              <a:rPr lang="en-US" altLang="en-US" sz="3200"/>
              <a:t>Permanent effects</a:t>
            </a:r>
          </a:p>
          <a:p>
            <a:pPr lvl="1"/>
            <a:r>
              <a:rPr lang="en-US" altLang="en-US" sz="2800"/>
              <a:t>irreversible forms of brain damage resulting from frequent drug use</a:t>
            </a:r>
          </a:p>
          <a:p>
            <a:pPr lvl="1"/>
            <a:r>
              <a:rPr lang="en-US" altLang="en-US" sz="2800"/>
              <a:t>also damage that can occur in developing fetus if mother uses drug during pregnancy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406400" y="381000"/>
            <a:ext cx="7772400" cy="1143000"/>
          </a:xfrm>
        </p:spPr>
        <p:txBody>
          <a:bodyPr/>
          <a:lstStyle/>
          <a:p>
            <a:r>
              <a:rPr lang="en-US" altLang="en-US" sz="4400"/>
              <a:t>Intoxicating effects of alcohol</a:t>
            </a:r>
          </a:p>
        </p:txBody>
      </p:sp>
      <p:sp>
        <p:nvSpPr>
          <p:cNvPr id="140291" name="Rectangle 3"/>
          <p:cNvSpPr>
            <a:spLocks noGrp="1" noChangeArrowheads="1"/>
          </p:cNvSpPr>
          <p:nvPr>
            <p:ph type="body" idx="1"/>
          </p:nvPr>
        </p:nvSpPr>
        <p:spPr>
          <a:xfrm>
            <a:off x="660400" y="1752600"/>
            <a:ext cx="8178800" cy="4171950"/>
          </a:xfrm>
        </p:spPr>
        <p:txBody>
          <a:bodyPr/>
          <a:lstStyle/>
          <a:p>
            <a:r>
              <a:rPr lang="en-US" altLang="en-US" sz="2800"/>
              <a:t>Relief from anxiety</a:t>
            </a:r>
          </a:p>
          <a:p>
            <a:r>
              <a:rPr lang="en-US" altLang="en-US" sz="2800"/>
              <a:t>Slowed thinking &amp; poor judgment</a:t>
            </a:r>
          </a:p>
          <a:p>
            <a:r>
              <a:rPr lang="en-US" altLang="en-US" sz="2800"/>
              <a:t>Slurred speech &amp; uncoordinated movements</a:t>
            </a:r>
          </a:p>
          <a:p>
            <a:r>
              <a:rPr lang="en-US" altLang="en-US" sz="2800"/>
              <a:t>Alcohol myopia</a:t>
            </a:r>
            <a:endParaRPr lang="en-US" altLang="en-US" sz="3200"/>
          </a:p>
          <a:p>
            <a:pPr lvl="1"/>
            <a:r>
              <a:rPr lang="en-US" altLang="en-US"/>
              <a:t>react more strongly to emotion-arousing cues in immediate environment due to impairment of long-term thinking</a:t>
            </a:r>
            <a:endParaRPr lang="en-US" alt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altLang="en-US"/>
              <a:t>Withdrawal from alcohol</a:t>
            </a:r>
          </a:p>
        </p:txBody>
      </p:sp>
      <p:sp>
        <p:nvSpPr>
          <p:cNvPr id="141315" name="Rectangle 3"/>
          <p:cNvSpPr>
            <a:spLocks noGrp="1" noChangeArrowheads="1"/>
          </p:cNvSpPr>
          <p:nvPr>
            <p:ph type="body" idx="1"/>
          </p:nvPr>
        </p:nvSpPr>
        <p:spPr>
          <a:xfrm>
            <a:off x="736600" y="1676400"/>
            <a:ext cx="8026400" cy="4724400"/>
          </a:xfrm>
        </p:spPr>
        <p:txBody>
          <a:bodyPr/>
          <a:lstStyle/>
          <a:p>
            <a:r>
              <a:rPr lang="en-US" altLang="en-US" sz="3200"/>
              <a:t>Start 8-20 hours after alcohol cleared from body</a:t>
            </a:r>
          </a:p>
          <a:p>
            <a:r>
              <a:rPr lang="en-US" altLang="en-US" sz="3200"/>
              <a:t>Delirium tremens (DTs)</a:t>
            </a:r>
          </a:p>
          <a:p>
            <a:pPr lvl="1"/>
            <a:r>
              <a:rPr lang="en-US" altLang="en-US" sz="2800"/>
              <a:t>hallucinations</a:t>
            </a:r>
          </a:p>
          <a:p>
            <a:pPr lvl="1"/>
            <a:r>
              <a:rPr lang="en-US" altLang="en-US" sz="2800"/>
              <a:t>panic</a:t>
            </a:r>
          </a:p>
          <a:p>
            <a:pPr lvl="1"/>
            <a:r>
              <a:rPr lang="en-US" altLang="en-US" sz="2800"/>
              <a:t>muscle tremors</a:t>
            </a:r>
          </a:p>
          <a:p>
            <a:pPr lvl="1"/>
            <a:r>
              <a:rPr lang="en-US" altLang="en-US" sz="2800"/>
              <a:t>sweating, high heart rate, brain seizures</a:t>
            </a:r>
            <a:endParaRPr lang="en-US" altLang="en-US" sz="2800">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074"/>
          <p:cNvSpPr>
            <a:spLocks noGrp="1" noChangeArrowheads="1"/>
          </p:cNvSpPr>
          <p:nvPr>
            <p:ph type="title"/>
          </p:nvPr>
        </p:nvSpPr>
        <p:spPr>
          <a:xfrm>
            <a:off x="406400" y="381000"/>
            <a:ext cx="7772400" cy="1143000"/>
          </a:xfrm>
        </p:spPr>
        <p:txBody>
          <a:bodyPr/>
          <a:lstStyle/>
          <a:p>
            <a:r>
              <a:rPr lang="en-US" altLang="en-US"/>
              <a:t>Permanent effects of alcohol</a:t>
            </a:r>
          </a:p>
        </p:txBody>
      </p:sp>
      <p:sp>
        <p:nvSpPr>
          <p:cNvPr id="142339" name="Rectangle 3075"/>
          <p:cNvSpPr>
            <a:spLocks noGrp="1" noChangeArrowheads="1"/>
          </p:cNvSpPr>
          <p:nvPr>
            <p:ph type="body" idx="1"/>
          </p:nvPr>
        </p:nvSpPr>
        <p:spPr>
          <a:xfrm>
            <a:off x="457200" y="1600200"/>
            <a:ext cx="8178800" cy="4171950"/>
          </a:xfrm>
        </p:spPr>
        <p:txBody>
          <a:bodyPr/>
          <a:lstStyle/>
          <a:p>
            <a:r>
              <a:rPr lang="en-US" altLang="en-US" sz="2800"/>
              <a:t>Alcohol amnesic disorder (Korsakoff’s syndrome)</a:t>
            </a:r>
          </a:p>
          <a:p>
            <a:pPr lvl="1"/>
            <a:r>
              <a:rPr lang="en-US" altLang="en-US"/>
              <a:t>seen in long-term, heavy alcohol use</a:t>
            </a:r>
          </a:p>
          <a:p>
            <a:pPr lvl="1"/>
            <a:r>
              <a:rPr lang="en-US" altLang="en-US"/>
              <a:t>severe memory impairment</a:t>
            </a:r>
          </a:p>
          <a:p>
            <a:pPr lvl="1"/>
            <a:r>
              <a:rPr lang="en-US" altLang="en-US"/>
              <a:t>difficulties with motor coordination</a:t>
            </a:r>
          </a:p>
          <a:p>
            <a:r>
              <a:rPr lang="en-US" altLang="en-US" sz="2800"/>
              <a:t>Fetal alcohol syndrome </a:t>
            </a:r>
          </a:p>
          <a:p>
            <a:pPr lvl="1"/>
            <a:r>
              <a:rPr lang="en-US" altLang="en-US"/>
              <a:t>seen in child when mother used alcohol during pregnancy</a:t>
            </a:r>
          </a:p>
          <a:p>
            <a:pPr lvl="1"/>
            <a:r>
              <a:rPr lang="en-US" altLang="en-US"/>
              <a:t>mental retardation</a:t>
            </a:r>
          </a:p>
          <a:p>
            <a:pPr lvl="1"/>
            <a:r>
              <a:rPr lang="en-US" altLang="en-US"/>
              <a:t>physical abnormalities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altLang="en-US"/>
              <a:t>Other perspectives</a:t>
            </a:r>
          </a:p>
        </p:txBody>
      </p:sp>
      <p:sp>
        <p:nvSpPr>
          <p:cNvPr id="143363" name="Rectangle 3"/>
          <p:cNvSpPr>
            <a:spLocks noGrp="1" noChangeArrowheads="1"/>
          </p:cNvSpPr>
          <p:nvPr>
            <p:ph type="body" idx="1"/>
          </p:nvPr>
        </p:nvSpPr>
        <p:spPr>
          <a:xfrm>
            <a:off x="609600" y="1676400"/>
            <a:ext cx="8229600" cy="4800600"/>
          </a:xfrm>
        </p:spPr>
        <p:txBody>
          <a:bodyPr/>
          <a:lstStyle/>
          <a:p>
            <a:r>
              <a:rPr lang="en-US" altLang="en-US" sz="2800"/>
              <a:t>Behavioral &amp; cognitive perspectives</a:t>
            </a:r>
          </a:p>
          <a:p>
            <a:pPr lvl="1"/>
            <a:r>
              <a:rPr lang="en-US" altLang="en-US"/>
              <a:t>addictive behavior results from conditioning</a:t>
            </a:r>
          </a:p>
          <a:p>
            <a:pPr lvl="2"/>
            <a:r>
              <a:rPr lang="en-US" altLang="en-US"/>
              <a:t>short-term pleasure is reinforcing &amp; increases likelihood of continued use</a:t>
            </a:r>
            <a:endParaRPr lang="en-US" altLang="en-US" sz="2400"/>
          </a:p>
          <a:p>
            <a:pPr lvl="1"/>
            <a:r>
              <a:rPr lang="en-US" altLang="en-US"/>
              <a:t>taking a drug is a decision </a:t>
            </a:r>
            <a:endParaRPr lang="en-US" altLang="en-US" sz="2800"/>
          </a:p>
          <a:p>
            <a:pPr lvl="2"/>
            <a:r>
              <a:rPr lang="en-US" altLang="en-US"/>
              <a:t>based on beliefs &amp; expectations re: drug &amp; effects</a:t>
            </a:r>
            <a:endParaRPr lang="en-US" altLang="en-US" sz="2400"/>
          </a:p>
          <a:p>
            <a:r>
              <a:rPr lang="en-US" altLang="en-US" sz="2800"/>
              <a:t>Sociocultural perspective</a:t>
            </a:r>
          </a:p>
          <a:p>
            <a:pPr lvl="1"/>
            <a:r>
              <a:rPr lang="en-US" altLang="en-US"/>
              <a:t>cultural &amp; social environmental influences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4"/>
          </p:nvPr>
        </p:nvSpPr>
        <p:spPr/>
        <p:txBody>
          <a:bodyPr/>
          <a:lstStyle/>
          <a:p>
            <a:fld id="{90519330-B37D-4C19-87CA-069A129C9527}" type="slidenum">
              <a:rPr lang="en-US" altLang="en-US"/>
              <a:pPr/>
              <a:t>9</a:t>
            </a:fld>
            <a:endParaRPr lang="en-US" altLang="en-US"/>
          </a:p>
        </p:txBody>
      </p:sp>
      <p:sp>
        <p:nvSpPr>
          <p:cNvPr id="146434" name="Rectangle 1026"/>
          <p:cNvSpPr>
            <a:spLocks noGrp="1" noChangeArrowheads="1"/>
          </p:cNvSpPr>
          <p:nvPr>
            <p:ph type="ctrTitle"/>
          </p:nvPr>
        </p:nvSpPr>
        <p:spPr/>
        <p:txBody>
          <a:bodyPr/>
          <a:lstStyle/>
          <a:p>
            <a:r>
              <a:rPr lang="en-US" altLang="en-US"/>
              <a:t>Dissociative and Schizophrenic Disorders</a:t>
            </a:r>
          </a:p>
        </p:txBody>
      </p:sp>
      <p:sp>
        <p:nvSpPr>
          <p:cNvPr id="146435" name="Rectangle 1027"/>
          <p:cNvSpPr>
            <a:spLocks noGrp="1" noChangeArrowheads="1"/>
          </p:cNvSpPr>
          <p:nvPr>
            <p:ph type="subTitle" idx="1"/>
          </p:nvPr>
        </p:nvSpPr>
        <p:spPr>
          <a:xfrm>
            <a:off x="1524000" y="3200400"/>
            <a:ext cx="6400800" cy="1771650"/>
          </a:xfrm>
        </p:spPr>
        <p:txBody>
          <a:bodyPr/>
          <a:lstStyle/>
          <a:p>
            <a:r>
              <a:rPr lang="en-US" altLang="en-US" sz="3600"/>
              <a:t>Problems With Reality...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6435">
                                            <p:txEl>
                                              <p:pRg st="0" end="0"/>
                                            </p:txEl>
                                          </p:spTgt>
                                        </p:tgtEl>
                                        <p:attrNameLst>
                                          <p:attrName>style.visibility</p:attrName>
                                        </p:attrNameLst>
                                      </p:cBhvr>
                                      <p:to>
                                        <p:strVal val="visible"/>
                                      </p:to>
                                    </p:set>
                                  </p:childTnLst>
                                  <p:subTnLst>
                                    <p:animClr>
                                      <p:cBhvr override="childStyle">
                                        <p:cTn dur="1" fill="hold" display="0" masterRel="nextClick" afterEffect="1"/>
                                        <p:tgtEl>
                                          <p:spTgt spid="146435">
                                            <p:txEl>
                                              <p:pRg st="0" end="0"/>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autoUpdateAnimBg="0"/>
    </p:bldLst>
  </p:timing>
</p:sld>
</file>

<file path=ppt/theme/theme1.xml><?xml version="1.0" encoding="utf-8"?>
<a:theme xmlns:a="http://schemas.openxmlformats.org/drawingml/2006/main" name="Blank Presentation.pot">
  <a:themeElements>
    <a:clrScheme name="Blank Presentation.po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fontScheme name="Blank Presentation.pot">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po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Blank Presentation.po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Blank Presentation.po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po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Blank Presentation.po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Blank Presentation.po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Blank Presentation.po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Blank Presentation.pot 8">
        <a:dk1>
          <a:srgbClr val="000000"/>
        </a:dk1>
        <a:lt1>
          <a:srgbClr val="FFFFFF"/>
        </a:lt1>
        <a:dk2>
          <a:srgbClr val="000000"/>
        </a:dk2>
        <a:lt2>
          <a:srgbClr val="969696"/>
        </a:lt2>
        <a:accent1>
          <a:srgbClr val="00CCFF"/>
        </a:accent1>
        <a:accent2>
          <a:srgbClr val="33CCCC"/>
        </a:accent2>
        <a:accent3>
          <a:srgbClr val="FFFFFF"/>
        </a:accent3>
        <a:accent4>
          <a:srgbClr val="000000"/>
        </a:accent4>
        <a:accent5>
          <a:srgbClr val="AAE2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D:\Office97\Templates\Blank Presentation.pot</Template>
  <TotalTime>1429</TotalTime>
  <Words>1996</Words>
  <Application>Microsoft Office PowerPoint</Application>
  <PresentationFormat>On-screen Show (4:3)</PresentationFormat>
  <Paragraphs>345</Paragraphs>
  <Slides>32</Slides>
  <Notes>32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8" baseType="lpstr">
      <vt:lpstr>Times New Roman</vt:lpstr>
      <vt:lpstr>Arial Black</vt:lpstr>
      <vt:lpstr>Monotype Sorts</vt:lpstr>
      <vt:lpstr>Arial</vt:lpstr>
      <vt:lpstr>Blank Presentation.pot</vt:lpstr>
      <vt:lpstr>Microsoft Graph 98 Chart</vt:lpstr>
      <vt:lpstr>Slide 1</vt:lpstr>
      <vt:lpstr>Definitions</vt:lpstr>
      <vt:lpstr>3 classes of drug effects</vt:lpstr>
      <vt:lpstr>3 classes of drug effects</vt:lpstr>
      <vt:lpstr>Intoxicating effects of alcohol</vt:lpstr>
      <vt:lpstr>Withdrawal from alcohol</vt:lpstr>
      <vt:lpstr>Permanent effects of alcohol</vt:lpstr>
      <vt:lpstr>Other perspectives</vt:lpstr>
      <vt:lpstr>Dissociative and Schizophrenic Disorders</vt:lpstr>
      <vt:lpstr>Dissociative Disorders</vt:lpstr>
      <vt:lpstr>Dissociative Amnesia</vt:lpstr>
      <vt:lpstr>Dissociative Amnesia</vt:lpstr>
      <vt:lpstr>Dissociative Fugue</vt:lpstr>
      <vt:lpstr>Dissociative Fugue</vt:lpstr>
      <vt:lpstr>Dissociative Identity Disorder (DID)</vt:lpstr>
      <vt:lpstr>Dissociative Identity Disorder (DID)</vt:lpstr>
      <vt:lpstr>Dissociative Identity Disorder (DID)</vt:lpstr>
      <vt:lpstr>Causes of Dissociative Disorders?</vt:lpstr>
      <vt:lpstr>The DID Controversy</vt:lpstr>
      <vt:lpstr>What is Schizophrenia?</vt:lpstr>
      <vt:lpstr>Symptoms of Schizophrenia</vt:lpstr>
      <vt:lpstr>Symptoms of Schizophrenia</vt:lpstr>
      <vt:lpstr>Symptoms of Schizophrenia</vt:lpstr>
      <vt:lpstr>Symptoms of Schizophrenia</vt:lpstr>
      <vt:lpstr>Subtypes of Schizophrenia</vt:lpstr>
      <vt:lpstr>Schizophrenia and Genetics</vt:lpstr>
      <vt:lpstr>Biological Bases of Schizophrenia</vt:lpstr>
      <vt:lpstr>The Dopamine Theory</vt:lpstr>
      <vt:lpstr>Other Biological Factors</vt:lpstr>
      <vt:lpstr>Family Influences on Schizophrenia</vt:lpstr>
      <vt:lpstr>Cultural Differences in Schizophrenia</vt:lpstr>
      <vt:lpstr>Summary of Schizophrenia</vt:lpstr>
    </vt:vector>
  </TitlesOfParts>
  <Company>Indissolubly Sure...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Dissociative Disorders &amp; Schizophrenia</dc:title>
  <dc:creator>Scott &amp; Lisa Cravens-Brown</dc:creator>
  <cp:lastModifiedBy> </cp:lastModifiedBy>
  <cp:revision>114</cp:revision>
  <cp:lastPrinted>1998-09-28T14:03:58Z</cp:lastPrinted>
  <dcterms:created xsi:type="dcterms:W3CDTF">1998-08-12T19:21:12Z</dcterms:created>
  <dcterms:modified xsi:type="dcterms:W3CDTF">2010-03-16T16:28:14Z</dcterms:modified>
</cp:coreProperties>
</file>